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72"/>
  </p:notesMasterIdLst>
  <p:sldIdLst>
    <p:sldId id="281" r:id="rId2"/>
    <p:sldId id="316" r:id="rId3"/>
    <p:sldId id="257" r:id="rId4"/>
    <p:sldId id="258" r:id="rId5"/>
    <p:sldId id="367" r:id="rId6"/>
    <p:sldId id="368" r:id="rId7"/>
    <p:sldId id="369" r:id="rId8"/>
    <p:sldId id="370" r:id="rId9"/>
    <p:sldId id="371" r:id="rId10"/>
    <p:sldId id="372" r:id="rId11"/>
    <p:sldId id="259" r:id="rId12"/>
    <p:sldId id="282" r:id="rId13"/>
    <p:sldId id="283" r:id="rId14"/>
    <p:sldId id="299" r:id="rId15"/>
    <p:sldId id="317" r:id="rId16"/>
    <p:sldId id="378" r:id="rId17"/>
    <p:sldId id="318" r:id="rId18"/>
    <p:sldId id="353" r:id="rId19"/>
    <p:sldId id="379" r:id="rId20"/>
    <p:sldId id="355" r:id="rId21"/>
    <p:sldId id="356" r:id="rId22"/>
    <p:sldId id="357" r:id="rId23"/>
    <p:sldId id="358" r:id="rId24"/>
    <p:sldId id="359" r:id="rId25"/>
    <p:sldId id="305" r:id="rId26"/>
    <p:sldId id="381" r:id="rId27"/>
    <p:sldId id="380" r:id="rId28"/>
    <p:sldId id="382" r:id="rId29"/>
    <p:sldId id="383" r:id="rId30"/>
    <p:sldId id="328" r:id="rId31"/>
    <p:sldId id="384" r:id="rId32"/>
    <p:sldId id="386" r:id="rId33"/>
    <p:sldId id="385" r:id="rId34"/>
    <p:sldId id="387" r:id="rId35"/>
    <p:sldId id="389" r:id="rId36"/>
    <p:sldId id="388" r:id="rId37"/>
    <p:sldId id="390" r:id="rId38"/>
    <p:sldId id="391" r:id="rId39"/>
    <p:sldId id="392" r:id="rId40"/>
    <p:sldId id="393" r:id="rId41"/>
    <p:sldId id="394" r:id="rId42"/>
    <p:sldId id="395" r:id="rId43"/>
    <p:sldId id="396" r:id="rId44"/>
    <p:sldId id="397" r:id="rId45"/>
    <p:sldId id="398" r:id="rId46"/>
    <p:sldId id="399" r:id="rId47"/>
    <p:sldId id="400" r:id="rId48"/>
    <p:sldId id="401" r:id="rId49"/>
    <p:sldId id="402" r:id="rId50"/>
    <p:sldId id="403" r:id="rId51"/>
    <p:sldId id="404" r:id="rId52"/>
    <p:sldId id="405" r:id="rId53"/>
    <p:sldId id="406" r:id="rId54"/>
    <p:sldId id="407" r:id="rId55"/>
    <p:sldId id="408" r:id="rId56"/>
    <p:sldId id="409" r:id="rId57"/>
    <p:sldId id="410" r:id="rId58"/>
    <p:sldId id="411" r:id="rId59"/>
    <p:sldId id="412" r:id="rId60"/>
    <p:sldId id="413" r:id="rId61"/>
    <p:sldId id="414" r:id="rId62"/>
    <p:sldId id="415" r:id="rId63"/>
    <p:sldId id="416" r:id="rId64"/>
    <p:sldId id="417" r:id="rId65"/>
    <p:sldId id="418" r:id="rId66"/>
    <p:sldId id="419" r:id="rId67"/>
    <p:sldId id="420" r:id="rId68"/>
    <p:sldId id="421" r:id="rId69"/>
    <p:sldId id="422" r:id="rId70"/>
    <p:sldId id="296" r:id="rId7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8" autoAdjust="0"/>
    <p:restoredTop sz="86429" autoAdjust="0"/>
  </p:normalViewPr>
  <p:slideViewPr>
    <p:cSldViewPr>
      <p:cViewPr>
        <p:scale>
          <a:sx n="90" d="100"/>
          <a:sy n="90" d="100"/>
        </p:scale>
        <p:origin x="-1530" y="-234"/>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0FEDB8-340A-4EAC-B86B-184FA8DC4811}" type="datetimeFigureOut">
              <a:rPr lang="ru-RU" smtClean="0"/>
              <a:pPr/>
              <a:t>12.12.2023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4F5B6F-953E-45A9-A210-7FEB1F8E5F9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34F5B6F-953E-45A9-A210-7FEB1F8E5F98}" type="slidenum">
              <a:rPr lang="ru-RU" smtClean="0"/>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12.12.2023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12.12.2023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12.12.2023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12.12.2023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12.12.2023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12.12.2023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404664"/>
            <a:ext cx="8062664" cy="3195787"/>
          </a:xfrm>
        </p:spPr>
        <p:style>
          <a:lnRef idx="3">
            <a:schemeClr val="lt1"/>
          </a:lnRef>
          <a:fillRef idx="1">
            <a:schemeClr val="accent1"/>
          </a:fillRef>
          <a:effectRef idx="1">
            <a:schemeClr val="accent1"/>
          </a:effectRef>
          <a:fontRef idx="minor">
            <a:schemeClr val="lt1"/>
          </a:fontRef>
        </p:style>
        <p:txBody>
          <a:bodyPr>
            <a:normAutofit/>
          </a:bodyPr>
          <a:lstStyle/>
          <a:p>
            <a:r>
              <a:rPr lang="ru-RU" sz="3600" b="1" i="1" dirty="0" smtClean="0"/>
              <a:t>Анализ результатов ЕГЭ по обществознанию 2023</a:t>
            </a:r>
            <a:endParaRPr lang="ru-RU" sz="3600" b="1" i="1" dirty="0"/>
          </a:p>
        </p:txBody>
      </p:sp>
      <p:sp>
        <p:nvSpPr>
          <p:cNvPr id="3" name="Подзаголовок 2"/>
          <p:cNvSpPr>
            <a:spLocks noGrp="1"/>
          </p:cNvSpPr>
          <p:nvPr>
            <p:ph type="subTitle" idx="1"/>
          </p:nvPr>
        </p:nvSpPr>
        <p:spPr>
          <a:xfrm>
            <a:off x="2339752" y="3886200"/>
            <a:ext cx="6120680" cy="2639144"/>
          </a:xfrm>
          <a:ln w="38100"/>
        </p:spPr>
        <p:style>
          <a:lnRef idx="1">
            <a:schemeClr val="accent5"/>
          </a:lnRef>
          <a:fillRef idx="2">
            <a:schemeClr val="accent5"/>
          </a:fillRef>
          <a:effectRef idx="1">
            <a:schemeClr val="accent5"/>
          </a:effectRef>
          <a:fontRef idx="minor">
            <a:schemeClr val="dk1"/>
          </a:fontRef>
        </p:style>
        <p:txBody>
          <a:bodyPr>
            <a:normAutofit fontScale="62500" lnSpcReduction="20000"/>
          </a:bodyPr>
          <a:lstStyle/>
          <a:p>
            <a:endParaRPr lang="ru-RU" dirty="0" smtClean="0"/>
          </a:p>
          <a:p>
            <a:pPr algn="r"/>
            <a:r>
              <a:rPr lang="ru-RU" b="1" i="1" dirty="0" smtClean="0">
                <a:solidFill>
                  <a:schemeClr val="tx1"/>
                </a:solidFill>
              </a:rPr>
              <a:t>Председатель </a:t>
            </a:r>
          </a:p>
          <a:p>
            <a:pPr algn="r"/>
            <a:r>
              <a:rPr lang="ru-RU" b="1" i="1" dirty="0" smtClean="0">
                <a:solidFill>
                  <a:schemeClr val="tx1"/>
                </a:solidFill>
              </a:rPr>
              <a:t>региональной экспертной комиссии </a:t>
            </a:r>
          </a:p>
          <a:p>
            <a:pPr algn="r"/>
            <a:r>
              <a:rPr lang="ru-RU" b="1" i="1" dirty="0" smtClean="0">
                <a:solidFill>
                  <a:schemeClr val="tx1"/>
                </a:solidFill>
              </a:rPr>
              <a:t>по проверке ЕГЭ по обществознанию  </a:t>
            </a:r>
          </a:p>
          <a:p>
            <a:pPr algn="r"/>
            <a:r>
              <a:rPr lang="ru-RU" b="1" i="1" dirty="0" smtClean="0">
                <a:solidFill>
                  <a:schemeClr val="tx1"/>
                </a:solidFill>
              </a:rPr>
              <a:t>в Тюменской области</a:t>
            </a:r>
          </a:p>
          <a:p>
            <a:pPr algn="r"/>
            <a:r>
              <a:rPr lang="ru-RU" sz="5100" b="1" i="1" dirty="0" smtClean="0">
                <a:solidFill>
                  <a:schemeClr val="tx1"/>
                </a:solidFill>
              </a:rPr>
              <a:t>Мартынова Д.В.</a:t>
            </a:r>
            <a:endParaRPr lang="en-US" sz="5100" b="1" i="1" dirty="0" smtClean="0">
              <a:solidFill>
                <a:schemeClr val="tx1"/>
              </a:solidFill>
            </a:endParaRPr>
          </a:p>
          <a:p>
            <a:pPr algn="r"/>
            <a:r>
              <a:rPr lang="en-US" sz="5100" b="1" i="1" dirty="0" smtClean="0">
                <a:solidFill>
                  <a:srgbClr val="FF0000"/>
                </a:solidFill>
              </a:rPr>
              <a:t>dinamart@mail.ru</a:t>
            </a:r>
            <a:endParaRPr lang="ru-RU" sz="5100" b="1" i="1"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0"/>
            <a:ext cx="9144000" cy="836712"/>
          </a:xfrm>
        </p:spPr>
        <p:style>
          <a:lnRef idx="1">
            <a:schemeClr val="accent4"/>
          </a:lnRef>
          <a:fillRef idx="2">
            <a:schemeClr val="accent4"/>
          </a:fillRef>
          <a:effectRef idx="1">
            <a:schemeClr val="accent4"/>
          </a:effectRef>
          <a:fontRef idx="minor">
            <a:schemeClr val="dk1"/>
          </a:fontRef>
        </p:style>
        <p:txBody>
          <a:bodyPr>
            <a:noAutofit/>
          </a:bodyPr>
          <a:lstStyle/>
          <a:p>
            <a:r>
              <a:rPr lang="ru-RU" sz="2000" b="1" dirty="0" smtClean="0"/>
              <a:t> </a:t>
            </a:r>
            <a:br>
              <a:rPr lang="ru-RU" sz="2000" b="1" dirty="0" smtClean="0"/>
            </a:br>
            <a:r>
              <a:rPr lang="ru-RU" sz="2000" b="1" dirty="0" smtClean="0"/>
              <a:t>ВЫВОДЫ </a:t>
            </a:r>
            <a:br>
              <a:rPr lang="ru-RU" sz="2000" b="1" dirty="0" smtClean="0"/>
            </a:br>
            <a:r>
              <a:rPr lang="ru-RU" sz="2000" b="1" dirty="0" smtClean="0"/>
              <a:t>о характере изменения количества участников ЕГЭ по учебному предмету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179512" y="980728"/>
            <a:ext cx="8784976" cy="5688632"/>
          </a:xfrm>
        </p:spPr>
        <p:style>
          <a:lnRef idx="1">
            <a:schemeClr val="accent3"/>
          </a:lnRef>
          <a:fillRef idx="2">
            <a:schemeClr val="accent3"/>
          </a:fillRef>
          <a:effectRef idx="1">
            <a:schemeClr val="accent3"/>
          </a:effectRef>
          <a:fontRef idx="minor">
            <a:schemeClr val="dk1"/>
          </a:fontRef>
        </p:style>
        <p:txBody>
          <a:bodyPr>
            <a:noAutofit/>
          </a:bodyPr>
          <a:lstStyle/>
          <a:p>
            <a:pPr marL="36000" indent="0" algn="just">
              <a:spcBef>
                <a:spcPts val="0"/>
              </a:spcBef>
            </a:pPr>
            <a:r>
              <a:rPr lang="ru-RU" sz="2000" dirty="0" smtClean="0"/>
              <a:t>Процент выпускников, сдающих обществознание, в регионе составляет 29,4%. В два раза больше этот показатель в областном центре: в г. Тюмени обществознание сдавало 61,1% от общего количества выпускников, что выше уровня 2022 года (56,5%), а также выше аналогичного показателя РФ в 2023 году. В сравнении с показателями 2021 года (55,1%) и 2020 года (53,7%) можно отметить стабильный рост числа сдающих предмет в столице области.</a:t>
            </a:r>
          </a:p>
          <a:p>
            <a:pPr marL="36000" indent="0" algn="just">
              <a:spcBef>
                <a:spcPts val="0"/>
              </a:spcBef>
            </a:pPr>
            <a:r>
              <a:rPr lang="ru-RU" sz="2000" dirty="0" smtClean="0"/>
              <a:t>Статистически выделяются также следующие АТЕ: г. Тобольск - 6,8% (7,8% в 2022 году), г. Ишим- 6% (6,4% в 2022 году), Тюменский муниципальный район 4,4% (5% в 2022 году), где выбор обществознания заметно выше остальных муниципальных образований, но заметно снижение относительно 2022 года. Более 2% выпускников сдает обществознание в Заводоуковском муниципальном районе и в г. Ялуторовске, хотя и там есть снижение доли сдававших относительно прошлого года. Перечень этих АТЕ не изменился в сравнении с 2020-2022 годами. На эти муниципалитеты приходится более 83% всех сдающих предмет в регионе (в 2022 году - 80,98%, в 2021 году - 80,2, в 2020 году - 79,6%), из них львиная доля – жители города Тюмени.  В остальных муниципальных образованиях выбор обществознания не превышает 1,9% (</a:t>
            </a:r>
            <a:r>
              <a:rPr lang="ru-RU" sz="2000" dirty="0" err="1" smtClean="0"/>
              <a:t>Ишимский</a:t>
            </a:r>
            <a:r>
              <a:rPr lang="ru-RU" sz="2000" dirty="0" smtClean="0"/>
              <a:t> муниципальный район).  </a:t>
            </a:r>
          </a:p>
          <a:p>
            <a:pPr marL="36000" indent="0" algn="just">
              <a:spcBef>
                <a:spcPts val="0"/>
              </a:spcBef>
            </a:pPr>
            <a:endParaRPr lang="ru-RU"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30803"/>
            <a:ext cx="9144000" cy="738664"/>
          </a:xfrm>
          <a:prstGeom prst="rect">
            <a:avLst/>
          </a:prstGeom>
          <a:solidFill>
            <a:schemeClr val="accent5">
              <a:lumMod val="20000"/>
              <a:lumOff val="80000"/>
            </a:schemeClr>
          </a:solidFill>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0850" algn="l"/>
              </a:tabLst>
            </a:pPr>
            <a:r>
              <a:rPr kumimoji="0" lang="ru-RU"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Динамика результатов ЕГЭ по предмету за последние 4 года</a:t>
            </a:r>
            <a:endParaRPr kumimoji="0" lang="ru-RU" sz="24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endParaRPr kumimoji="0" lang="ru-RU" sz="1800" b="1" i="0" u="none" strike="noStrike" cap="none" normalizeH="0" baseline="0" dirty="0" smtClean="0">
              <a:ln>
                <a:noFill/>
              </a:ln>
              <a:solidFill>
                <a:srgbClr val="FF0000"/>
              </a:solidFill>
              <a:effectLst/>
              <a:latin typeface="Arial" pitchFamily="34" charset="0"/>
              <a:cs typeface="Arial" pitchFamily="34" charset="0"/>
            </a:endParaRPr>
          </a:p>
        </p:txBody>
      </p:sp>
      <p:graphicFrame>
        <p:nvGraphicFramePr>
          <p:cNvPr id="4" name="Таблица 3"/>
          <p:cNvGraphicFramePr>
            <a:graphicFrameLocks noGrp="1"/>
          </p:cNvGraphicFramePr>
          <p:nvPr/>
        </p:nvGraphicFramePr>
        <p:xfrm>
          <a:off x="107503" y="908719"/>
          <a:ext cx="8928994" cy="5868422"/>
        </p:xfrm>
        <a:graphic>
          <a:graphicData uri="http://schemas.openxmlformats.org/drawingml/2006/table">
            <a:tbl>
              <a:tblPr/>
              <a:tblGrid>
                <a:gridCol w="3282718"/>
                <a:gridCol w="1411569"/>
                <a:gridCol w="1411569"/>
                <a:gridCol w="1411569"/>
                <a:gridCol w="1411569"/>
              </a:tblGrid>
              <a:tr h="982423">
                <a:tc rowSpan="2">
                  <a:txBody>
                    <a:bodyPr/>
                    <a:lstStyle/>
                    <a:p>
                      <a:pPr algn="just"/>
                      <a:endParaRPr lang="ru-RU" sz="2400" dirty="0">
                        <a:latin typeface="Calibri"/>
                        <a:ea typeface="MS Mincho"/>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gridSpan="3">
                  <a:txBody>
                    <a:bodyPr/>
                    <a:lstStyle/>
                    <a:p>
                      <a:pPr algn="ctr"/>
                      <a:r>
                        <a:rPr lang="ru-RU" sz="2400" b="1" dirty="0">
                          <a:latin typeface="Calibri"/>
                          <a:ea typeface="MS Mincho"/>
                          <a:cs typeface="Times New Roman"/>
                        </a:rPr>
                        <a:t>Тюменская область</a:t>
                      </a:r>
                      <a:endParaRPr lang="ru-RU" sz="2400" dirty="0">
                        <a:latin typeface="Calibri"/>
                        <a:ea typeface="Times New Roman"/>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ru-RU"/>
                    </a:p>
                  </a:txBody>
                  <a:tcPr/>
                </a:tc>
                <a:tc hMerge="1">
                  <a:txBody>
                    <a:bodyPr/>
                    <a:lstStyle/>
                    <a:p>
                      <a:endParaRPr lang="ru-RU"/>
                    </a:p>
                  </a:txBody>
                  <a:tcPr/>
                </a:tc>
                <a:tc>
                  <a:txBody>
                    <a:bodyPr/>
                    <a:lstStyle/>
                    <a:p>
                      <a:pPr algn="ctr"/>
                      <a:endParaRPr lang="ru-RU" sz="2400" dirty="0">
                        <a:latin typeface="Calibri"/>
                        <a:ea typeface="Times New Roman"/>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767336">
                <a:tc vMerge="1">
                  <a:txBody>
                    <a:bodyPr/>
                    <a:lstStyle/>
                    <a:p>
                      <a:endParaRPr lang="ru-RU"/>
                    </a:p>
                  </a:txBody>
                  <a:tcPr/>
                </a:tc>
                <a:tc>
                  <a:txBody>
                    <a:bodyPr/>
                    <a:lstStyle/>
                    <a:p>
                      <a:pPr algn="ctr"/>
                      <a:r>
                        <a:rPr lang="ru-RU" sz="2400" b="1" dirty="0" smtClean="0">
                          <a:latin typeface="Calibri"/>
                          <a:ea typeface="MS Mincho"/>
                          <a:cs typeface="Times New Roman"/>
                        </a:rPr>
                        <a:t>2020 </a:t>
                      </a:r>
                      <a:r>
                        <a:rPr lang="ru-RU" sz="2400" b="1" dirty="0">
                          <a:latin typeface="Calibri"/>
                          <a:ea typeface="MS Mincho"/>
                          <a:cs typeface="Times New Roman"/>
                        </a:rPr>
                        <a:t>г.</a:t>
                      </a:r>
                      <a:endParaRPr lang="ru-RU" sz="2400" dirty="0">
                        <a:latin typeface="Calibri"/>
                        <a:ea typeface="Times New Roman"/>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r>
                        <a:rPr lang="ru-RU" sz="2400" b="1" dirty="0" smtClean="0">
                          <a:latin typeface="Calibri"/>
                          <a:ea typeface="MS Mincho"/>
                          <a:cs typeface="Times New Roman"/>
                        </a:rPr>
                        <a:t>2021 </a:t>
                      </a:r>
                      <a:r>
                        <a:rPr lang="ru-RU" sz="2400" b="1" dirty="0">
                          <a:latin typeface="Calibri"/>
                          <a:ea typeface="MS Mincho"/>
                          <a:cs typeface="Times New Roman"/>
                        </a:rPr>
                        <a:t>г.</a:t>
                      </a:r>
                      <a:endParaRPr lang="ru-RU" sz="2400" dirty="0">
                        <a:latin typeface="Calibri"/>
                        <a:ea typeface="Times New Roman"/>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algn="ctr" defTabSz="914400" rtl="0" eaLnBrk="1" latinLnBrk="0" hangingPunct="1">
                        <a:spcAft>
                          <a:spcPts val="0"/>
                        </a:spcAft>
                      </a:pPr>
                      <a:r>
                        <a:rPr lang="ru-RU" sz="2400" b="1" kern="1200" dirty="0" smtClean="0">
                          <a:solidFill>
                            <a:schemeClr val="tx1"/>
                          </a:solidFill>
                          <a:latin typeface="Calibri"/>
                          <a:ea typeface="MS Mincho"/>
                          <a:cs typeface="Times New Roman"/>
                        </a:rPr>
                        <a:t>2022 </a:t>
                      </a:r>
                      <a:r>
                        <a:rPr lang="ru-RU" sz="2400" b="1" kern="1200" dirty="0">
                          <a:solidFill>
                            <a:schemeClr val="tx1"/>
                          </a:solidFill>
                          <a:latin typeface="Calibri"/>
                          <a:ea typeface="MS Mincho"/>
                          <a:cs typeface="Times New Roman"/>
                        </a:rPr>
                        <a:t>г.</a:t>
                      </a: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r>
                        <a:rPr lang="ru-RU" sz="2400" b="1" dirty="0" smtClean="0">
                          <a:latin typeface="+mn-lt"/>
                          <a:ea typeface="MS Mincho"/>
                          <a:cs typeface="Times New Roman"/>
                        </a:rPr>
                        <a:t>2023 г.</a:t>
                      </a:r>
                      <a:endParaRPr lang="ru-RU" sz="2400" b="1" dirty="0">
                        <a:latin typeface="+mn-lt"/>
                        <a:ea typeface="Times New Roman"/>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1124886">
                <a:tc>
                  <a:txBody>
                    <a:bodyPr/>
                    <a:lstStyle/>
                    <a:p>
                      <a:pPr algn="just"/>
                      <a:r>
                        <a:rPr lang="ru-RU" sz="2400" b="1" dirty="0">
                          <a:latin typeface="Calibri"/>
                          <a:ea typeface="MS Mincho"/>
                          <a:cs typeface="Times New Roman"/>
                        </a:rPr>
                        <a:t>Не преодолели минимального балла, %</a:t>
                      </a:r>
                      <a:endParaRPr lang="ru-RU" sz="2400" b="1" dirty="0">
                        <a:latin typeface="Calibri"/>
                        <a:ea typeface="Times New Roman"/>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ru-RU" sz="2400" b="0" kern="1200" dirty="0" smtClean="0">
                          <a:solidFill>
                            <a:schemeClr val="tx1"/>
                          </a:solidFill>
                          <a:latin typeface="Calibri"/>
                          <a:ea typeface="MS Mincho"/>
                          <a:cs typeface="Times New Roman"/>
                        </a:rPr>
                        <a:t>24,4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ru-RU" sz="2400" b="0" kern="1200" dirty="0" smtClean="0">
                          <a:solidFill>
                            <a:schemeClr val="tx1"/>
                          </a:solidFill>
                          <a:latin typeface="Calibri"/>
                          <a:ea typeface="MS Mincho"/>
                          <a:cs typeface="Times New Roman"/>
                        </a:rPr>
                        <a:t>21,2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algn="ctr" defTabSz="914400" rtl="0" eaLnBrk="1" latinLnBrk="0" hangingPunct="1">
                        <a:spcAft>
                          <a:spcPts val="0"/>
                        </a:spcAft>
                      </a:pPr>
                      <a:r>
                        <a:rPr lang="ru-RU" sz="2400" b="0" kern="1200" dirty="0" smtClean="0">
                          <a:solidFill>
                            <a:schemeClr val="tx1"/>
                          </a:solidFill>
                          <a:latin typeface="Calibri"/>
                          <a:ea typeface="MS Mincho"/>
                          <a:cs typeface="Times New Roman"/>
                        </a:rPr>
                        <a:t>18,6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ru-RU" sz="2400" b="1" kern="1200" dirty="0" smtClean="0">
                          <a:solidFill>
                            <a:schemeClr val="tx1"/>
                          </a:solidFill>
                          <a:latin typeface="Calibri"/>
                          <a:ea typeface="MS Mincho"/>
                          <a:cs typeface="Times New Roman"/>
                        </a:rPr>
                        <a:t>26,6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1028931">
                <a:tc>
                  <a:txBody>
                    <a:bodyPr/>
                    <a:lstStyle/>
                    <a:p>
                      <a:pPr algn="just"/>
                      <a:r>
                        <a:rPr lang="ru-RU" sz="2400" b="1" dirty="0">
                          <a:latin typeface="Calibri"/>
                          <a:ea typeface="MS Mincho"/>
                          <a:cs typeface="Times New Roman"/>
                        </a:rPr>
                        <a:t>Средний тестовый балл</a:t>
                      </a:r>
                      <a:endParaRPr lang="ru-RU" sz="2400" b="1" dirty="0">
                        <a:latin typeface="Calibri"/>
                        <a:ea typeface="Times New Roman"/>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ru-RU" sz="2400" b="0" kern="1200" dirty="0" smtClean="0">
                          <a:solidFill>
                            <a:schemeClr val="tx1"/>
                          </a:solidFill>
                          <a:latin typeface="Calibri"/>
                          <a:ea typeface="MS Mincho"/>
                          <a:cs typeface="Times New Roman"/>
                        </a:rPr>
                        <a:t>53,1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ru-RU" sz="2400" b="0" kern="1200" dirty="0" smtClean="0">
                          <a:solidFill>
                            <a:schemeClr val="tx1"/>
                          </a:solidFill>
                          <a:latin typeface="Calibri"/>
                          <a:ea typeface="MS Mincho"/>
                          <a:cs typeface="Times New Roman"/>
                        </a:rPr>
                        <a:t>55,2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algn="ctr" defTabSz="914400" rtl="0" eaLnBrk="1" latinLnBrk="0" hangingPunct="1">
                        <a:spcAft>
                          <a:spcPts val="0"/>
                        </a:spcAft>
                      </a:pPr>
                      <a:r>
                        <a:rPr lang="ru-RU" sz="2400" b="0" kern="1200" dirty="0" smtClean="0">
                          <a:solidFill>
                            <a:schemeClr val="tx1"/>
                          </a:solidFill>
                          <a:latin typeface="Calibri"/>
                          <a:ea typeface="MS Mincho"/>
                          <a:cs typeface="Times New Roman"/>
                        </a:rPr>
                        <a:t>56,1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ru-RU" sz="2400" b="1" kern="1200" dirty="0" smtClean="0">
                          <a:solidFill>
                            <a:schemeClr val="tx1"/>
                          </a:solidFill>
                          <a:latin typeface="Calibri"/>
                          <a:ea typeface="MS Mincho"/>
                          <a:cs typeface="Times New Roman"/>
                        </a:rPr>
                        <a:t>38,5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982423">
                <a:tc>
                  <a:txBody>
                    <a:bodyPr/>
                    <a:lstStyle/>
                    <a:p>
                      <a:pPr algn="just"/>
                      <a:r>
                        <a:rPr lang="ru-RU" sz="2400" b="1" dirty="0">
                          <a:latin typeface="Calibri"/>
                          <a:ea typeface="MS Mincho"/>
                          <a:cs typeface="Times New Roman"/>
                        </a:rPr>
                        <a:t>Получили от 81 до 99 баллов, %</a:t>
                      </a:r>
                      <a:endParaRPr lang="ru-RU" sz="2400" b="1" dirty="0">
                        <a:latin typeface="Calibri"/>
                        <a:ea typeface="Times New Roman"/>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ru-RU" sz="2400" b="0" kern="1200" dirty="0" smtClean="0">
                          <a:solidFill>
                            <a:schemeClr val="tx1"/>
                          </a:solidFill>
                          <a:latin typeface="Calibri"/>
                          <a:ea typeface="MS Mincho"/>
                          <a:cs typeface="Times New Roman"/>
                        </a:rPr>
                        <a:t>7,7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ru-RU" sz="2400" b="0" kern="1200" dirty="0" smtClean="0">
                          <a:solidFill>
                            <a:schemeClr val="tx1"/>
                          </a:solidFill>
                          <a:latin typeface="Calibri"/>
                          <a:ea typeface="MS Mincho"/>
                          <a:cs typeface="Times New Roman"/>
                        </a:rPr>
                        <a:t>9,7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algn="ctr" defTabSz="914400" rtl="0" eaLnBrk="1" latinLnBrk="0" hangingPunct="1">
                        <a:spcAft>
                          <a:spcPts val="0"/>
                        </a:spcAft>
                      </a:pPr>
                      <a:r>
                        <a:rPr lang="ru-RU" sz="2400" b="0" kern="1200" dirty="0" smtClean="0">
                          <a:solidFill>
                            <a:schemeClr val="tx1"/>
                          </a:solidFill>
                          <a:latin typeface="Calibri"/>
                          <a:ea typeface="MS Mincho"/>
                          <a:cs typeface="Times New Roman"/>
                        </a:rPr>
                        <a:t>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ru-RU" sz="2400" b="1" kern="1200" dirty="0" smtClean="0">
                          <a:solidFill>
                            <a:schemeClr val="tx1"/>
                          </a:solidFill>
                          <a:latin typeface="Calibri"/>
                          <a:ea typeface="MS Mincho"/>
                          <a:cs typeface="Times New Roman"/>
                        </a:rPr>
                        <a:t>25,2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982423">
                <a:tc>
                  <a:txBody>
                    <a:bodyPr/>
                    <a:lstStyle/>
                    <a:p>
                      <a:pPr algn="just"/>
                      <a:r>
                        <a:rPr lang="ru-RU" sz="2400" b="1" dirty="0">
                          <a:latin typeface="Calibri"/>
                          <a:ea typeface="MS Mincho"/>
                          <a:cs typeface="Times New Roman"/>
                        </a:rPr>
                        <a:t>Получили 100 баллов, чел.</a:t>
                      </a:r>
                      <a:endParaRPr lang="ru-RU" sz="2400" b="1" dirty="0">
                        <a:latin typeface="Calibri"/>
                        <a:ea typeface="Times New Roman"/>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ru-RU" sz="2400" b="0" kern="1200" dirty="0" smtClean="0">
                          <a:solidFill>
                            <a:schemeClr val="tx1"/>
                          </a:solidFill>
                          <a:latin typeface="Calibri"/>
                          <a:ea typeface="MS Mincho"/>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ru-RU" sz="2400" b="0" kern="1200" dirty="0" smtClean="0">
                          <a:solidFill>
                            <a:schemeClr val="tx1"/>
                          </a:solidFill>
                          <a:latin typeface="Calibri"/>
                          <a:ea typeface="MS Mincho"/>
                          <a:cs typeface="Times New Roman"/>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algn="ctr" defTabSz="914400" rtl="0" eaLnBrk="1" latinLnBrk="0" hangingPunct="1">
                        <a:spcAft>
                          <a:spcPts val="0"/>
                        </a:spcAft>
                      </a:pPr>
                      <a:r>
                        <a:rPr lang="ru-RU" sz="2400" b="0" kern="1200" dirty="0" smtClean="0">
                          <a:solidFill>
                            <a:schemeClr val="tx1"/>
                          </a:solidFill>
                          <a:latin typeface="Calibri"/>
                          <a:ea typeface="MS Mincho"/>
                          <a:cs typeface="Times New Roman"/>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ru-RU" sz="2400" b="1" kern="1200" dirty="0" smtClean="0">
                          <a:solidFill>
                            <a:schemeClr val="tx1"/>
                          </a:solidFill>
                          <a:latin typeface="Calibri"/>
                          <a:ea typeface="MS Mincho"/>
                          <a:cs typeface="Times New Roman"/>
                        </a:rPr>
                        <a:t>9,7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07502" y="116630"/>
          <a:ext cx="9036498" cy="6646675"/>
        </p:xfrm>
        <a:graphic>
          <a:graphicData uri="http://schemas.openxmlformats.org/drawingml/2006/table">
            <a:tbl>
              <a:tblPr/>
              <a:tblGrid>
                <a:gridCol w="1518403"/>
                <a:gridCol w="1474816"/>
                <a:gridCol w="1474816"/>
                <a:gridCol w="1474816"/>
                <a:gridCol w="1474816"/>
                <a:gridCol w="1618831"/>
              </a:tblGrid>
              <a:tr h="1736795">
                <a:tc>
                  <a:txBody>
                    <a:bodyPr/>
                    <a:lstStyle/>
                    <a:p>
                      <a:pPr algn="ctr">
                        <a:lnSpc>
                          <a:spcPct val="115000"/>
                        </a:lnSpc>
                        <a:spcAft>
                          <a:spcPts val="0"/>
                        </a:spcAft>
                      </a:pPr>
                      <a:r>
                        <a:rPr lang="ru-RU" sz="1600" b="1" dirty="0">
                          <a:latin typeface="Times New Roman"/>
                          <a:ea typeface="Times New Roman"/>
                        </a:rPr>
                        <a:t>АТЕ</a:t>
                      </a:r>
                      <a:endParaRPr lang="ru-RU" sz="1600" b="1" dirty="0">
                        <a:latin typeface="Times New Roman"/>
                        <a:ea typeface="Calibri"/>
                      </a:endParaRPr>
                    </a:p>
                  </a:txBody>
                  <a:tcPr marL="63250" marR="63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r>
                        <a:rPr lang="ru-RU" sz="1600" b="1" dirty="0">
                          <a:latin typeface="Times New Roman"/>
                          <a:ea typeface="Times New Roman"/>
                        </a:rPr>
                        <a:t>Доля участников, набравших </a:t>
                      </a:r>
                      <a:endParaRPr lang="ru-RU" sz="1600" b="1" dirty="0" smtClean="0">
                        <a:latin typeface="Times New Roman"/>
                        <a:ea typeface="Times New Roman"/>
                      </a:endParaRPr>
                    </a:p>
                    <a:p>
                      <a:pPr algn="ctr">
                        <a:lnSpc>
                          <a:spcPct val="115000"/>
                        </a:lnSpc>
                        <a:spcAft>
                          <a:spcPts val="0"/>
                        </a:spcAft>
                      </a:pPr>
                      <a:r>
                        <a:rPr lang="ru-RU" sz="1600" b="1" dirty="0" smtClean="0">
                          <a:latin typeface="Times New Roman"/>
                          <a:ea typeface="Times New Roman"/>
                        </a:rPr>
                        <a:t>балл </a:t>
                      </a:r>
                      <a:r>
                        <a:rPr lang="ru-RU" sz="1600" b="1" dirty="0">
                          <a:latin typeface="Times New Roman"/>
                          <a:ea typeface="Times New Roman"/>
                        </a:rPr>
                        <a:t>ниже </a:t>
                      </a:r>
                      <a:r>
                        <a:rPr lang="ru-RU" sz="1600" b="1" dirty="0" smtClean="0">
                          <a:latin typeface="Times New Roman"/>
                          <a:ea typeface="Times New Roman"/>
                        </a:rPr>
                        <a:t>мин.</a:t>
                      </a:r>
                      <a:endParaRPr lang="ru-RU" sz="1600" b="1" dirty="0">
                        <a:latin typeface="Times New Roman"/>
                        <a:ea typeface="Calibri"/>
                      </a:endParaRPr>
                    </a:p>
                  </a:txBody>
                  <a:tcPr marL="63250" marR="63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r>
                        <a:rPr lang="ru-RU" sz="1600" b="1" dirty="0">
                          <a:latin typeface="Times New Roman"/>
                          <a:ea typeface="Times New Roman"/>
                        </a:rPr>
                        <a:t>Доля участников, получивших тестовый балл от </a:t>
                      </a:r>
                      <a:r>
                        <a:rPr lang="ru-RU" sz="1600" b="1" dirty="0" smtClean="0">
                          <a:latin typeface="Times New Roman"/>
                          <a:ea typeface="Times New Roman"/>
                        </a:rPr>
                        <a:t>мин. </a:t>
                      </a:r>
                      <a:r>
                        <a:rPr lang="ru-RU" sz="1600" b="1" dirty="0">
                          <a:latin typeface="Times New Roman"/>
                          <a:ea typeface="Times New Roman"/>
                        </a:rPr>
                        <a:t>до 60 баллов</a:t>
                      </a:r>
                      <a:endParaRPr lang="ru-RU" sz="1600" b="1" dirty="0">
                        <a:latin typeface="Times New Roman"/>
                        <a:ea typeface="Calibri"/>
                      </a:endParaRPr>
                    </a:p>
                  </a:txBody>
                  <a:tcPr marL="63250" marR="63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r>
                        <a:rPr lang="ru-RU" sz="1600" b="1" dirty="0">
                          <a:latin typeface="Times New Roman"/>
                          <a:ea typeface="Times New Roman"/>
                        </a:rPr>
                        <a:t>Доля участников, получивших тестовый балл от 61 до 80 баллов</a:t>
                      </a:r>
                      <a:endParaRPr lang="ru-RU" sz="1600" b="1" dirty="0">
                        <a:latin typeface="Times New Roman"/>
                        <a:ea typeface="Calibri"/>
                      </a:endParaRPr>
                    </a:p>
                  </a:txBody>
                  <a:tcPr marL="63250" marR="63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r>
                        <a:rPr lang="ru-RU" sz="1600" b="1" dirty="0">
                          <a:latin typeface="Times New Roman"/>
                          <a:ea typeface="Times New Roman"/>
                        </a:rPr>
                        <a:t>Доля участников, получивших тестовый балл от 81 до 100 баллов</a:t>
                      </a:r>
                      <a:endParaRPr lang="ru-RU" sz="1600" b="1" dirty="0">
                        <a:latin typeface="Times New Roman"/>
                        <a:ea typeface="Calibri"/>
                      </a:endParaRPr>
                    </a:p>
                  </a:txBody>
                  <a:tcPr marL="63250" marR="63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r>
                        <a:rPr lang="ru-RU" sz="1600" b="1" dirty="0" smtClean="0">
                          <a:latin typeface="Times New Roman"/>
                          <a:ea typeface="Calibri"/>
                        </a:rPr>
                        <a:t>Количество</a:t>
                      </a:r>
                    </a:p>
                    <a:p>
                      <a:pPr algn="ctr">
                        <a:lnSpc>
                          <a:spcPct val="115000"/>
                        </a:lnSpc>
                        <a:spcAft>
                          <a:spcPts val="0"/>
                        </a:spcAft>
                      </a:pPr>
                      <a:r>
                        <a:rPr lang="ru-RU" sz="1600" b="1" dirty="0" smtClean="0">
                          <a:latin typeface="Times New Roman"/>
                          <a:ea typeface="Calibri"/>
                        </a:rPr>
                        <a:t>100-балльников</a:t>
                      </a:r>
                      <a:endParaRPr lang="ru-RU" sz="1600" b="1" dirty="0">
                        <a:latin typeface="Times New Roman"/>
                        <a:ea typeface="Calibri"/>
                      </a:endParaRPr>
                    </a:p>
                  </a:txBody>
                  <a:tcPr marL="63250" marR="63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r>
              <a:tr h="608998">
                <a:tc gridSpan="6">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3600" b="1" kern="1200" dirty="0" smtClean="0">
                          <a:solidFill>
                            <a:srgbClr val="FF0000"/>
                          </a:solidFill>
                          <a:latin typeface="Times New Roman"/>
                          <a:ea typeface="Times New Roman"/>
                          <a:cs typeface="+mn-cs"/>
                        </a:rPr>
                        <a:t>2021</a:t>
                      </a:r>
                    </a:p>
                  </a:txBody>
                  <a:tcPr marL="63250" marR="63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pPr marL="0" algn="ctr" defTabSz="914400" rtl="0" eaLnBrk="1" fontAlgn="ctr" latinLnBrk="0" hangingPunct="1">
                        <a:lnSpc>
                          <a:spcPct val="115000"/>
                        </a:lnSpc>
                        <a:spcAft>
                          <a:spcPts val="0"/>
                        </a:spcAft>
                      </a:pPr>
                      <a:endParaRPr lang="ru-RU" sz="2400" b="1" kern="1200" dirty="0">
                        <a:solidFill>
                          <a:schemeClr val="tx1"/>
                        </a:solidFill>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pPr marL="0" algn="ctr" defTabSz="914400" rtl="0" eaLnBrk="1" fontAlgn="ctr" latinLnBrk="0" hangingPunct="1">
                        <a:lnSpc>
                          <a:spcPct val="115000"/>
                        </a:lnSpc>
                        <a:spcAft>
                          <a:spcPts val="0"/>
                        </a:spcAft>
                      </a:pPr>
                      <a:endParaRPr lang="ru-RU" sz="2400" b="1" kern="1200" dirty="0">
                        <a:solidFill>
                          <a:schemeClr val="tx1"/>
                        </a:solidFill>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pPr marL="0" algn="ctr" defTabSz="914400" rtl="0" eaLnBrk="1" fontAlgn="ctr" latinLnBrk="0" hangingPunct="1">
                        <a:lnSpc>
                          <a:spcPct val="115000"/>
                        </a:lnSpc>
                        <a:spcAft>
                          <a:spcPts val="0"/>
                        </a:spcAft>
                      </a:pPr>
                      <a:endParaRPr lang="ru-RU" sz="2400" b="1" kern="1200" dirty="0">
                        <a:solidFill>
                          <a:schemeClr val="tx1"/>
                        </a:solidFill>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pPr marL="0" algn="ctr" defTabSz="914400" rtl="0" eaLnBrk="1" fontAlgn="ctr" latinLnBrk="0" hangingPunct="1">
                        <a:lnSpc>
                          <a:spcPct val="115000"/>
                        </a:lnSpc>
                        <a:spcAft>
                          <a:spcPts val="0"/>
                        </a:spcAft>
                      </a:pPr>
                      <a:endParaRPr lang="ru-RU" sz="2400" b="1" kern="1200" dirty="0">
                        <a:solidFill>
                          <a:schemeClr val="tx1"/>
                        </a:solidFill>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pPr marL="0" algn="ctr" defTabSz="914400" rtl="0" eaLnBrk="1" fontAlgn="ctr" latinLnBrk="0" hangingPunct="1">
                        <a:lnSpc>
                          <a:spcPct val="115000"/>
                        </a:lnSpc>
                        <a:spcAft>
                          <a:spcPts val="0"/>
                        </a:spcAft>
                      </a:pPr>
                      <a:endParaRPr lang="ru-RU" sz="2400" b="1" kern="1200" dirty="0">
                        <a:solidFill>
                          <a:schemeClr val="tx1"/>
                        </a:solidFill>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r>
              <a:tr h="476465">
                <a:tc>
                  <a:txBody>
                    <a:bodyPr/>
                    <a:lstStyle/>
                    <a:p>
                      <a:pPr algn="ctr">
                        <a:lnSpc>
                          <a:spcPct val="115000"/>
                        </a:lnSpc>
                        <a:spcAft>
                          <a:spcPts val="0"/>
                        </a:spcAft>
                      </a:pPr>
                      <a:r>
                        <a:rPr lang="ru-RU" sz="2400" b="1" dirty="0">
                          <a:latin typeface="Times New Roman"/>
                          <a:ea typeface="Times New Roman"/>
                        </a:rPr>
                        <a:t>г. Тюмень</a:t>
                      </a:r>
                      <a:endParaRPr lang="ru-RU" sz="2400" b="1" dirty="0">
                        <a:latin typeface="Times New Roman"/>
                        <a:ea typeface="Calibri"/>
                      </a:endParaRPr>
                    </a:p>
                  </a:txBody>
                  <a:tcPr marL="63250" marR="63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algn="ctr" defTabSz="914400" rtl="0" eaLnBrk="1" fontAlgn="ctr" latinLnBrk="0" hangingPunct="1">
                        <a:lnSpc>
                          <a:spcPct val="115000"/>
                        </a:lnSpc>
                        <a:spcAft>
                          <a:spcPts val="0"/>
                        </a:spcAft>
                      </a:pPr>
                      <a:r>
                        <a:rPr lang="ru-RU" sz="2400" b="1" kern="1200" dirty="0">
                          <a:solidFill>
                            <a:schemeClr val="tx1"/>
                          </a:solidFill>
                          <a:latin typeface="Times New Roman"/>
                          <a:ea typeface="Times New Roman"/>
                          <a:cs typeface="+mn-cs"/>
                        </a:rPr>
                        <a:t>19,8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algn="ctr" defTabSz="914400" rtl="0" eaLnBrk="1" fontAlgn="ctr" latinLnBrk="0" hangingPunct="1">
                        <a:lnSpc>
                          <a:spcPct val="115000"/>
                        </a:lnSpc>
                        <a:spcAft>
                          <a:spcPts val="0"/>
                        </a:spcAft>
                      </a:pPr>
                      <a:r>
                        <a:rPr lang="ru-RU" sz="2400" b="1" kern="1200" dirty="0">
                          <a:solidFill>
                            <a:schemeClr val="tx1"/>
                          </a:solidFill>
                          <a:latin typeface="Times New Roman"/>
                          <a:ea typeface="Times New Roman"/>
                          <a:cs typeface="+mn-cs"/>
                        </a:rPr>
                        <a:t>40,5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algn="ctr" defTabSz="914400" rtl="0" eaLnBrk="1" fontAlgn="ctr" latinLnBrk="0" hangingPunct="1">
                        <a:lnSpc>
                          <a:spcPct val="115000"/>
                        </a:lnSpc>
                        <a:spcAft>
                          <a:spcPts val="0"/>
                        </a:spcAft>
                      </a:pPr>
                      <a:r>
                        <a:rPr lang="ru-RU" sz="2400" b="1" kern="1200" dirty="0">
                          <a:solidFill>
                            <a:schemeClr val="tx1"/>
                          </a:solidFill>
                          <a:latin typeface="Times New Roman"/>
                          <a:ea typeface="Times New Roman"/>
                          <a:cs typeface="+mn-cs"/>
                        </a:rPr>
                        <a:t>27,9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algn="ctr" defTabSz="914400" rtl="0" eaLnBrk="1" fontAlgn="ctr" latinLnBrk="0" hangingPunct="1">
                        <a:lnSpc>
                          <a:spcPct val="115000"/>
                        </a:lnSpc>
                        <a:spcAft>
                          <a:spcPts val="0"/>
                        </a:spcAft>
                      </a:pPr>
                      <a:r>
                        <a:rPr lang="ru-RU" sz="2400" b="1" kern="1200" dirty="0">
                          <a:solidFill>
                            <a:schemeClr val="tx1"/>
                          </a:solidFill>
                          <a:latin typeface="Times New Roman"/>
                          <a:ea typeface="Times New Roman"/>
                          <a:cs typeface="+mn-cs"/>
                        </a:rPr>
                        <a:t>11,4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algn="ctr" defTabSz="914400" rtl="0" eaLnBrk="1" fontAlgn="ctr" latinLnBrk="0" hangingPunct="1">
                        <a:lnSpc>
                          <a:spcPct val="115000"/>
                        </a:lnSpc>
                        <a:spcAft>
                          <a:spcPts val="0"/>
                        </a:spcAft>
                      </a:pPr>
                      <a:r>
                        <a:rPr lang="ru-RU" sz="2400" b="1" kern="1200" dirty="0">
                          <a:solidFill>
                            <a:schemeClr val="tx1"/>
                          </a:solidFill>
                          <a:latin typeface="Times New Roman"/>
                          <a:ea typeface="Times New Roman"/>
                          <a:cs typeface="+mn-cs"/>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r>
              <a:tr h="651300">
                <a:tc gridSpan="6">
                  <a:txBody>
                    <a:bodyPr/>
                    <a:lstStyle/>
                    <a:p>
                      <a:pPr marL="0" marR="0" indent="0" algn="ctr" defTabSz="914400" rtl="0" eaLnBrk="1" fontAlgn="ctr" latinLnBrk="0" hangingPunct="1">
                        <a:lnSpc>
                          <a:spcPct val="115000"/>
                        </a:lnSpc>
                        <a:spcBef>
                          <a:spcPts val="0"/>
                        </a:spcBef>
                        <a:spcAft>
                          <a:spcPts val="0"/>
                        </a:spcAft>
                        <a:buClrTx/>
                        <a:buSzTx/>
                        <a:buFontTx/>
                        <a:buNone/>
                        <a:tabLst/>
                        <a:defRPr/>
                      </a:pPr>
                      <a:r>
                        <a:rPr lang="ru-RU" sz="3600" b="1" kern="1200" dirty="0" smtClean="0">
                          <a:solidFill>
                            <a:srgbClr val="FF0000"/>
                          </a:solidFill>
                          <a:latin typeface="Times New Roman"/>
                          <a:ea typeface="Times New Roman"/>
                          <a:cs typeface="+mn-cs"/>
                        </a:rPr>
                        <a:t>2022</a:t>
                      </a:r>
                    </a:p>
                  </a:txBody>
                  <a:tcPr marL="63250" marR="63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pPr marL="0" algn="ctr" defTabSz="914400" rtl="0" eaLnBrk="1" fontAlgn="ctr" latinLnBrk="0" hangingPunct="1">
                        <a:lnSpc>
                          <a:spcPct val="115000"/>
                        </a:lnSpc>
                        <a:spcAft>
                          <a:spcPts val="0"/>
                        </a:spcAft>
                      </a:pPr>
                      <a:endParaRPr lang="ru-RU" sz="3600" b="1" kern="1200" dirty="0">
                        <a:solidFill>
                          <a:srgbClr val="FF0000"/>
                        </a:solidFill>
                        <a:latin typeface="Times New Roman"/>
                        <a:ea typeface="Times New Roman"/>
                        <a:cs typeface="+mn-cs"/>
                      </a:endParaRPr>
                    </a:p>
                  </a:txBody>
                  <a:tcPr marL="63250" marR="63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r>
              <a:tr h="824681">
                <a:tc>
                  <a:txBody>
                    <a:bodyPr/>
                    <a:lstStyle/>
                    <a:p>
                      <a:pPr algn="ctr">
                        <a:lnSpc>
                          <a:spcPct val="115000"/>
                        </a:lnSpc>
                        <a:spcAft>
                          <a:spcPts val="0"/>
                        </a:spcAft>
                      </a:pPr>
                      <a:r>
                        <a:rPr lang="ru-RU" sz="2400" b="1" dirty="0" smtClean="0">
                          <a:latin typeface="Times New Roman"/>
                          <a:ea typeface="Times New Roman"/>
                        </a:rPr>
                        <a:t>г. Тюмень</a:t>
                      </a:r>
                      <a:endParaRPr lang="ru-RU" sz="2400" b="1" dirty="0">
                        <a:latin typeface="Times New Roman"/>
                        <a:ea typeface="Calibri"/>
                      </a:endParaRPr>
                    </a:p>
                  </a:txBody>
                  <a:tcPr marL="63250" marR="63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algn="ctr" defTabSz="914400" rtl="0" eaLnBrk="1" fontAlgn="ctr" latinLnBrk="0" hangingPunct="1">
                        <a:lnSpc>
                          <a:spcPct val="115000"/>
                        </a:lnSpc>
                        <a:spcAft>
                          <a:spcPts val="0"/>
                        </a:spcAft>
                      </a:pPr>
                      <a:r>
                        <a:rPr lang="ru-RU" sz="2400" b="1" kern="1200" dirty="0">
                          <a:solidFill>
                            <a:schemeClr val="tx1"/>
                          </a:solidFill>
                          <a:latin typeface="Times New Roman"/>
                          <a:ea typeface="Times New Roman"/>
                          <a:cs typeface="+mn-cs"/>
                        </a:rPr>
                        <a:t>18,6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algn="ctr" defTabSz="914400" rtl="0" eaLnBrk="1" fontAlgn="ctr" latinLnBrk="0" hangingPunct="1">
                        <a:lnSpc>
                          <a:spcPct val="115000"/>
                        </a:lnSpc>
                        <a:spcAft>
                          <a:spcPts val="0"/>
                        </a:spcAft>
                      </a:pPr>
                      <a:r>
                        <a:rPr lang="ru-RU" sz="2400" b="1" kern="1200" dirty="0">
                          <a:solidFill>
                            <a:schemeClr val="tx1"/>
                          </a:solidFill>
                          <a:latin typeface="Times New Roman"/>
                          <a:ea typeface="Times New Roman"/>
                          <a:cs typeface="+mn-cs"/>
                        </a:rPr>
                        <a:t>39,2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algn="ctr" defTabSz="914400" rtl="0" eaLnBrk="1" fontAlgn="ctr" latinLnBrk="0" hangingPunct="1">
                        <a:lnSpc>
                          <a:spcPct val="115000"/>
                        </a:lnSpc>
                        <a:spcAft>
                          <a:spcPts val="0"/>
                        </a:spcAft>
                      </a:pPr>
                      <a:r>
                        <a:rPr lang="ru-RU" sz="2400" b="1" kern="1200" dirty="0">
                          <a:solidFill>
                            <a:schemeClr val="tx1"/>
                          </a:solidFill>
                          <a:latin typeface="Times New Roman"/>
                          <a:ea typeface="Times New Roman"/>
                          <a:cs typeface="+mn-cs"/>
                        </a:rPr>
                        <a:t>31,1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algn="ctr" defTabSz="914400" rtl="0" eaLnBrk="1" fontAlgn="ctr" latinLnBrk="0" hangingPunct="1">
                        <a:lnSpc>
                          <a:spcPct val="115000"/>
                        </a:lnSpc>
                        <a:spcAft>
                          <a:spcPts val="0"/>
                        </a:spcAft>
                      </a:pPr>
                      <a:r>
                        <a:rPr lang="ru-RU" sz="2400" b="1" kern="1200" dirty="0" smtClean="0">
                          <a:solidFill>
                            <a:schemeClr val="tx1"/>
                          </a:solidFill>
                          <a:latin typeface="Times New Roman"/>
                          <a:ea typeface="Times New Roman"/>
                          <a:cs typeface="+mn-cs"/>
                        </a:rPr>
                        <a:t>11,1</a:t>
                      </a:r>
                      <a:endParaRPr lang="ru-RU" sz="2400" b="1" kern="1200" dirty="0">
                        <a:solidFill>
                          <a:schemeClr val="tx1"/>
                        </a:solidFill>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algn="ctr" defTabSz="914400" rtl="0" eaLnBrk="1" fontAlgn="ctr" latinLnBrk="0" hangingPunct="1">
                        <a:lnSpc>
                          <a:spcPct val="115000"/>
                        </a:lnSpc>
                        <a:spcAft>
                          <a:spcPts val="0"/>
                        </a:spcAft>
                      </a:pPr>
                      <a:r>
                        <a:rPr lang="ru-RU" sz="2400" b="1" kern="1200" dirty="0">
                          <a:solidFill>
                            <a:schemeClr val="tx1"/>
                          </a:solidFill>
                          <a:latin typeface="Times New Roman"/>
                          <a:ea typeface="Times New Roman"/>
                          <a:cs typeface="+mn-cs"/>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r>
              <a:tr h="904874">
                <a:tc grid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3600" b="1" kern="1200" dirty="0" smtClean="0">
                          <a:solidFill>
                            <a:srgbClr val="FF0000"/>
                          </a:solidFill>
                          <a:latin typeface="Times New Roman"/>
                          <a:ea typeface="Times New Roman"/>
                          <a:cs typeface="+mn-cs"/>
                        </a:rPr>
                        <a:t>2023</a:t>
                      </a:r>
                    </a:p>
                  </a:txBody>
                  <a:tcPr marL="63250" marR="63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ru-RU" sz="3600" b="1" kern="1200" dirty="0" smtClean="0">
                        <a:solidFill>
                          <a:srgbClr val="FF0000"/>
                        </a:solidFill>
                        <a:latin typeface="Times New Roman"/>
                        <a:ea typeface="Times New Roman"/>
                        <a:cs typeface="+mn-cs"/>
                      </a:endParaRPr>
                    </a:p>
                  </a:txBody>
                  <a:tcPr marL="63250" marR="63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r>
              <a:tr h="1421624">
                <a:tc>
                  <a:txBody>
                    <a:bodyPr/>
                    <a:lstStyle/>
                    <a:p>
                      <a:pPr algn="ctr">
                        <a:lnSpc>
                          <a:spcPct val="100000"/>
                        </a:lnSpc>
                        <a:spcAft>
                          <a:spcPts val="0"/>
                        </a:spcAft>
                      </a:pPr>
                      <a:r>
                        <a:rPr lang="ru-RU" sz="2400" b="1" dirty="0">
                          <a:latin typeface="Times New Roman"/>
                          <a:ea typeface="Times New Roman"/>
                        </a:rPr>
                        <a:t>г. </a:t>
                      </a:r>
                      <a:r>
                        <a:rPr lang="ru-RU" sz="2400" b="1" dirty="0" smtClean="0">
                          <a:latin typeface="Times New Roman"/>
                          <a:ea typeface="Times New Roman"/>
                        </a:rPr>
                        <a:t>Тюмень</a:t>
                      </a:r>
                      <a:endParaRPr lang="ru-RU" sz="2400" b="1" dirty="0">
                        <a:latin typeface="Times New Roman"/>
                        <a:ea typeface="Calibri"/>
                      </a:endParaRPr>
                    </a:p>
                  </a:txBody>
                  <a:tcPr marL="63250" marR="632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ctr" latinLnBrk="0" hangingPunct="1">
                        <a:lnSpc>
                          <a:spcPct val="115000"/>
                        </a:lnSpc>
                        <a:spcBef>
                          <a:spcPts val="0"/>
                        </a:spcBef>
                        <a:spcAft>
                          <a:spcPts val="0"/>
                        </a:spcAft>
                        <a:buClrTx/>
                        <a:buSzTx/>
                        <a:buFontTx/>
                        <a:buNone/>
                        <a:tabLst/>
                        <a:defRPr/>
                      </a:pPr>
                      <a:r>
                        <a:rPr lang="ru-RU" sz="2400" b="1" kern="1200" dirty="0" smtClean="0">
                          <a:solidFill>
                            <a:schemeClr val="tx1"/>
                          </a:solidFill>
                          <a:latin typeface="Times New Roman"/>
                          <a:ea typeface="Times New Roman"/>
                          <a:cs typeface="+mn-cs"/>
                        </a:rPr>
                        <a:t>25</a:t>
                      </a:r>
                    </a:p>
                    <a:p>
                      <a:pPr marL="0" algn="ctr" defTabSz="914400" rtl="0" eaLnBrk="1" fontAlgn="ctr" latinLnBrk="0" hangingPunct="1">
                        <a:lnSpc>
                          <a:spcPct val="115000"/>
                        </a:lnSpc>
                        <a:spcAft>
                          <a:spcPts val="0"/>
                        </a:spcAft>
                      </a:pPr>
                      <a:endParaRPr lang="ru-RU" sz="2400" b="1" kern="1200" dirty="0">
                        <a:solidFill>
                          <a:schemeClr val="tx1"/>
                        </a:solidFill>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ctr" latinLnBrk="0" hangingPunct="1">
                        <a:lnSpc>
                          <a:spcPct val="115000"/>
                        </a:lnSpc>
                        <a:spcBef>
                          <a:spcPts val="0"/>
                        </a:spcBef>
                        <a:spcAft>
                          <a:spcPts val="0"/>
                        </a:spcAft>
                        <a:buClrTx/>
                        <a:buSzTx/>
                        <a:buFontTx/>
                        <a:buNone/>
                        <a:tabLst/>
                        <a:defRPr/>
                      </a:pPr>
                      <a:r>
                        <a:rPr lang="ru-RU" sz="2400" b="1" kern="1200" dirty="0" smtClean="0">
                          <a:solidFill>
                            <a:schemeClr val="tx1"/>
                          </a:solidFill>
                          <a:latin typeface="Times New Roman"/>
                          <a:ea typeface="Times New Roman"/>
                          <a:cs typeface="+mn-cs"/>
                        </a:rPr>
                        <a:t>37</a:t>
                      </a:r>
                    </a:p>
                    <a:p>
                      <a:pPr marL="0" algn="ctr" defTabSz="914400" rtl="0" eaLnBrk="1" fontAlgn="ctr" latinLnBrk="0" hangingPunct="1">
                        <a:lnSpc>
                          <a:spcPct val="115000"/>
                        </a:lnSpc>
                        <a:spcAft>
                          <a:spcPts val="0"/>
                        </a:spcAft>
                      </a:pPr>
                      <a:endParaRPr lang="ru-RU" sz="2400" b="1" kern="1200" dirty="0">
                        <a:solidFill>
                          <a:schemeClr val="tx1"/>
                        </a:solidFill>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ctr" latinLnBrk="0" hangingPunct="1">
                        <a:lnSpc>
                          <a:spcPct val="115000"/>
                        </a:lnSpc>
                        <a:spcBef>
                          <a:spcPts val="0"/>
                        </a:spcBef>
                        <a:spcAft>
                          <a:spcPts val="0"/>
                        </a:spcAft>
                        <a:buClrTx/>
                        <a:buSzTx/>
                        <a:buFontTx/>
                        <a:buNone/>
                        <a:tabLst/>
                        <a:defRPr/>
                      </a:pPr>
                      <a:r>
                        <a:rPr lang="ru-RU" sz="2400" b="1" kern="1200" dirty="0" smtClean="0">
                          <a:solidFill>
                            <a:schemeClr val="tx1"/>
                          </a:solidFill>
                          <a:latin typeface="Times New Roman"/>
                          <a:ea typeface="Times New Roman"/>
                          <a:cs typeface="+mn-cs"/>
                        </a:rPr>
                        <a:t>26</a:t>
                      </a:r>
                    </a:p>
                    <a:p>
                      <a:pPr marL="0" algn="ctr" defTabSz="914400" rtl="0" eaLnBrk="1" fontAlgn="ctr" latinLnBrk="0" hangingPunct="1">
                        <a:lnSpc>
                          <a:spcPct val="115000"/>
                        </a:lnSpc>
                        <a:spcAft>
                          <a:spcPts val="0"/>
                        </a:spcAft>
                      </a:pPr>
                      <a:endParaRPr lang="ru-RU" sz="2400" b="1" kern="1200" dirty="0">
                        <a:solidFill>
                          <a:schemeClr val="tx1"/>
                        </a:solidFill>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ctr" latinLnBrk="0" hangingPunct="1">
                        <a:lnSpc>
                          <a:spcPct val="115000"/>
                        </a:lnSpc>
                        <a:spcBef>
                          <a:spcPts val="0"/>
                        </a:spcBef>
                        <a:spcAft>
                          <a:spcPts val="0"/>
                        </a:spcAft>
                        <a:buClrTx/>
                        <a:buSzTx/>
                        <a:buFontTx/>
                        <a:buNone/>
                        <a:tabLst/>
                        <a:defRPr/>
                      </a:pPr>
                      <a:r>
                        <a:rPr lang="ru-RU" sz="2400" b="1" kern="1200" dirty="0" smtClean="0">
                          <a:solidFill>
                            <a:schemeClr val="tx1"/>
                          </a:solidFill>
                          <a:latin typeface="Times New Roman"/>
                          <a:ea typeface="Times New Roman"/>
                          <a:cs typeface="+mn-cs"/>
                        </a:rPr>
                        <a:t>11,9</a:t>
                      </a:r>
                    </a:p>
                    <a:p>
                      <a:pPr marL="0" algn="ctr" defTabSz="914400" rtl="0" eaLnBrk="1" fontAlgn="ctr" latinLnBrk="0" hangingPunct="1">
                        <a:lnSpc>
                          <a:spcPct val="115000"/>
                        </a:lnSpc>
                        <a:spcAft>
                          <a:spcPts val="0"/>
                        </a:spcAft>
                      </a:pPr>
                      <a:endParaRPr lang="ru-RU" sz="2400" b="1" kern="1200" dirty="0">
                        <a:solidFill>
                          <a:schemeClr val="tx1"/>
                        </a:solidFill>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algn="ctr" defTabSz="914400" rtl="0" eaLnBrk="1" fontAlgn="ctr" latinLnBrk="0" hangingPunct="1">
                        <a:lnSpc>
                          <a:spcPct val="115000"/>
                        </a:lnSpc>
                        <a:spcAft>
                          <a:spcPts val="0"/>
                        </a:spcAft>
                      </a:pPr>
                      <a:r>
                        <a:rPr lang="ru-RU" sz="2400" b="1" kern="1200" dirty="0" smtClean="0">
                          <a:solidFill>
                            <a:schemeClr val="tx1"/>
                          </a:solidFill>
                          <a:latin typeface="Times New Roman"/>
                          <a:ea typeface="Times New Roman"/>
                          <a:cs typeface="+mn-cs"/>
                        </a:rPr>
                        <a:t>1</a:t>
                      </a:r>
                      <a:endParaRPr lang="ru-RU" sz="2400" b="1" kern="1200" dirty="0">
                        <a:solidFill>
                          <a:schemeClr val="tx1"/>
                        </a:solidFill>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61555"/>
            <a:ext cx="9144000" cy="70788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0850" algn="l"/>
              </a:tabLst>
            </a:pPr>
            <a:r>
              <a:rPr kumimoji="0" lang="ru-RU"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Результаты по группам участников экзамена</a:t>
            </a:r>
            <a:endParaRPr kumimoji="0" lang="ru-RU" sz="2000" b="1" i="0"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50850" algn="l"/>
              </a:tabLst>
            </a:pPr>
            <a:r>
              <a:rPr lang="ru-RU" sz="2000" b="1" dirty="0" smtClean="0">
                <a:solidFill>
                  <a:srgbClr val="FF0000"/>
                </a:solidFill>
                <a:latin typeface="Arial" pitchFamily="34" charset="0"/>
                <a:cs typeface="Times New Roman" pitchFamily="18" charset="0"/>
              </a:rPr>
              <a:t>2023</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Таблица 3"/>
          <p:cNvGraphicFramePr>
            <a:graphicFrameLocks noGrp="1"/>
          </p:cNvGraphicFramePr>
          <p:nvPr/>
        </p:nvGraphicFramePr>
        <p:xfrm>
          <a:off x="107503" y="908720"/>
          <a:ext cx="8928994" cy="5800141"/>
        </p:xfrm>
        <a:graphic>
          <a:graphicData uri="http://schemas.openxmlformats.org/drawingml/2006/table">
            <a:tbl>
              <a:tblPr/>
              <a:tblGrid>
                <a:gridCol w="2613363"/>
                <a:gridCol w="1088902"/>
                <a:gridCol w="1306682"/>
                <a:gridCol w="1379275"/>
                <a:gridCol w="1234089"/>
                <a:gridCol w="1306683"/>
              </a:tblGrid>
              <a:tr h="794378">
                <a:tc rowSpan="2">
                  <a:txBody>
                    <a:bodyPr/>
                    <a:lstStyle/>
                    <a:p>
                      <a:pPr marL="457200" algn="ctr">
                        <a:lnSpc>
                          <a:spcPct val="115000"/>
                        </a:lnSpc>
                        <a:spcAft>
                          <a:spcPts val="0"/>
                        </a:spcAft>
                      </a:pPr>
                      <a:endParaRPr lang="ru-RU" sz="1800" dirty="0">
                        <a:latin typeface="Times New Roman" pitchFamily="18" charset="0"/>
                        <a:ea typeface="Calibri"/>
                        <a:cs typeface="Times New Roman" pitchFamily="18" charset="0"/>
                      </a:endParaRPr>
                    </a:p>
                  </a:txBody>
                  <a:tcPr marL="57837" marR="578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gridSpan="4">
                  <a:txBody>
                    <a:bodyPr/>
                    <a:lstStyle/>
                    <a:p>
                      <a:pPr marL="457200" algn="ctr">
                        <a:lnSpc>
                          <a:spcPct val="115000"/>
                        </a:lnSpc>
                        <a:spcAft>
                          <a:spcPts val="0"/>
                        </a:spcAft>
                      </a:pPr>
                      <a:r>
                        <a:rPr lang="ru-RU" sz="1800" b="1" dirty="0">
                          <a:latin typeface="Times New Roman" pitchFamily="18" charset="0"/>
                          <a:ea typeface="Times New Roman"/>
                          <a:cs typeface="Times New Roman" pitchFamily="18" charset="0"/>
                        </a:rPr>
                        <a:t>Доля</a:t>
                      </a:r>
                      <a:r>
                        <a:rPr lang="ru-RU" sz="1800" b="1" dirty="0">
                          <a:latin typeface="Times New Roman" pitchFamily="18" charset="0"/>
                          <a:ea typeface="Calibri"/>
                          <a:cs typeface="Times New Roman" pitchFamily="18" charset="0"/>
                        </a:rPr>
                        <a:t> участников, получивших тестовый балл</a:t>
                      </a:r>
                    </a:p>
                  </a:txBody>
                  <a:tcPr marL="57837" marR="578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rowSpan="2">
                  <a:txBody>
                    <a:bodyPr/>
                    <a:lstStyle/>
                    <a:p>
                      <a:pPr marL="0" indent="0" algn="ctr">
                        <a:lnSpc>
                          <a:spcPct val="115000"/>
                        </a:lnSpc>
                        <a:spcAft>
                          <a:spcPts val="0"/>
                        </a:spcAft>
                      </a:pPr>
                      <a:r>
                        <a:rPr lang="ru-RU" sz="1600" b="1" dirty="0" smtClean="0">
                          <a:latin typeface="Times New Roman" pitchFamily="18" charset="0"/>
                          <a:ea typeface="Calibri"/>
                          <a:cs typeface="Times New Roman" pitchFamily="18" charset="0"/>
                        </a:rPr>
                        <a:t>Кол-во </a:t>
                      </a:r>
                      <a:r>
                        <a:rPr lang="ru-RU" sz="1600" b="1" dirty="0">
                          <a:latin typeface="Times New Roman" pitchFamily="18" charset="0"/>
                          <a:ea typeface="Calibri"/>
                          <a:cs typeface="Times New Roman" pitchFamily="18" charset="0"/>
                        </a:rPr>
                        <a:t>участников, </a:t>
                      </a:r>
                      <a:r>
                        <a:rPr lang="ru-RU" sz="1600" b="1" dirty="0" smtClean="0">
                          <a:latin typeface="Times New Roman" pitchFamily="18" charset="0"/>
                          <a:ea typeface="Calibri"/>
                          <a:cs typeface="Times New Roman" pitchFamily="18" charset="0"/>
                        </a:rPr>
                        <a:t>с рез-м</a:t>
                      </a:r>
                      <a:endParaRPr lang="ru-RU" sz="1600" b="1" dirty="0">
                        <a:latin typeface="Times New Roman" pitchFamily="18" charset="0"/>
                        <a:ea typeface="Calibri"/>
                        <a:cs typeface="Times New Roman" pitchFamily="18" charset="0"/>
                      </a:endParaRPr>
                    </a:p>
                    <a:p>
                      <a:pPr marL="0" indent="0" algn="ctr">
                        <a:lnSpc>
                          <a:spcPct val="115000"/>
                        </a:lnSpc>
                        <a:spcAft>
                          <a:spcPts val="0"/>
                        </a:spcAft>
                        <a:tabLst>
                          <a:tab pos="261938" algn="l"/>
                        </a:tabLst>
                      </a:pPr>
                      <a:r>
                        <a:rPr lang="ru-RU" sz="1600" b="1" dirty="0">
                          <a:latin typeface="Times New Roman" pitchFamily="18" charset="0"/>
                          <a:ea typeface="Calibri"/>
                          <a:cs typeface="Times New Roman" pitchFamily="18" charset="0"/>
                        </a:rPr>
                        <a:t>100 баллов</a:t>
                      </a:r>
                    </a:p>
                  </a:txBody>
                  <a:tcPr marL="57837" marR="578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903320">
                <a:tc vMerge="1">
                  <a:txBody>
                    <a:bodyPr/>
                    <a:lstStyle/>
                    <a:p>
                      <a:endParaRPr lang="ru-RU"/>
                    </a:p>
                  </a:txBody>
                  <a:tcPr/>
                </a:tc>
                <a:tc>
                  <a:txBody>
                    <a:bodyPr/>
                    <a:lstStyle/>
                    <a:p>
                      <a:pPr marL="0" indent="0" algn="ctr">
                        <a:lnSpc>
                          <a:spcPct val="115000"/>
                        </a:lnSpc>
                        <a:spcAft>
                          <a:spcPts val="0"/>
                        </a:spcAft>
                      </a:pPr>
                      <a:r>
                        <a:rPr lang="ru-RU" sz="1600" b="1" dirty="0" smtClean="0">
                          <a:latin typeface="Times New Roman" pitchFamily="18" charset="0"/>
                          <a:ea typeface="Calibri"/>
                          <a:cs typeface="Times New Roman" pitchFamily="18" charset="0"/>
                        </a:rPr>
                        <a:t>Ниже</a:t>
                      </a:r>
                    </a:p>
                    <a:p>
                      <a:pPr marL="0" indent="0" algn="ctr">
                        <a:lnSpc>
                          <a:spcPct val="115000"/>
                        </a:lnSpc>
                        <a:spcAft>
                          <a:spcPts val="0"/>
                        </a:spcAft>
                      </a:pPr>
                      <a:r>
                        <a:rPr lang="ru-RU" sz="1600" b="1" dirty="0" smtClean="0">
                          <a:latin typeface="Times New Roman" pitchFamily="18" charset="0"/>
                          <a:ea typeface="Calibri"/>
                          <a:cs typeface="Times New Roman" pitchFamily="18" charset="0"/>
                        </a:rPr>
                        <a:t> мин</a:t>
                      </a:r>
                      <a:endParaRPr lang="ru-RU" sz="1600" b="1" dirty="0">
                        <a:latin typeface="Times New Roman" pitchFamily="18" charset="0"/>
                        <a:ea typeface="Calibri"/>
                        <a:cs typeface="Times New Roman" pitchFamily="18" charset="0"/>
                      </a:endParaRPr>
                    </a:p>
                  </a:txBody>
                  <a:tcPr marL="57837" marR="578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indent="0" algn="ctr">
                        <a:lnSpc>
                          <a:spcPct val="115000"/>
                        </a:lnSpc>
                        <a:spcAft>
                          <a:spcPts val="0"/>
                        </a:spcAft>
                      </a:pPr>
                      <a:r>
                        <a:rPr lang="ru-RU" sz="1600" b="1" dirty="0">
                          <a:latin typeface="Times New Roman" pitchFamily="18" charset="0"/>
                          <a:ea typeface="Calibri"/>
                          <a:cs typeface="Times New Roman" pitchFamily="18" charset="0"/>
                        </a:rPr>
                        <a:t>от </a:t>
                      </a:r>
                      <a:r>
                        <a:rPr lang="ru-RU" sz="1600" b="1" dirty="0" smtClean="0">
                          <a:latin typeface="Times New Roman" pitchFamily="18" charset="0"/>
                          <a:ea typeface="Calibri"/>
                          <a:cs typeface="Times New Roman" pitchFamily="18" charset="0"/>
                        </a:rPr>
                        <a:t>мин </a:t>
                      </a:r>
                      <a:r>
                        <a:rPr lang="ru-RU" sz="1600" b="1" dirty="0">
                          <a:latin typeface="Times New Roman" pitchFamily="18" charset="0"/>
                          <a:ea typeface="Calibri"/>
                          <a:cs typeface="Times New Roman" pitchFamily="18" charset="0"/>
                        </a:rPr>
                        <a:t>до 60 баллов</a:t>
                      </a:r>
                    </a:p>
                  </a:txBody>
                  <a:tcPr marL="57837" marR="578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indent="0" algn="ctr">
                        <a:lnSpc>
                          <a:spcPct val="115000"/>
                        </a:lnSpc>
                        <a:spcAft>
                          <a:spcPts val="0"/>
                        </a:spcAft>
                      </a:pPr>
                      <a:r>
                        <a:rPr lang="ru-RU" sz="1600" b="1" dirty="0">
                          <a:latin typeface="Times New Roman" pitchFamily="18" charset="0"/>
                          <a:ea typeface="Calibri"/>
                          <a:cs typeface="Times New Roman" pitchFamily="18" charset="0"/>
                        </a:rPr>
                        <a:t>от 61 до 80 баллов</a:t>
                      </a:r>
                    </a:p>
                  </a:txBody>
                  <a:tcPr marL="57837" marR="578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indent="0" algn="ctr">
                        <a:lnSpc>
                          <a:spcPct val="115000"/>
                        </a:lnSpc>
                        <a:spcAft>
                          <a:spcPts val="0"/>
                        </a:spcAft>
                      </a:pPr>
                      <a:r>
                        <a:rPr lang="ru-RU" sz="1600" b="1" dirty="0">
                          <a:latin typeface="Times New Roman" pitchFamily="18" charset="0"/>
                          <a:ea typeface="Calibri"/>
                          <a:cs typeface="Times New Roman" pitchFamily="18" charset="0"/>
                        </a:rPr>
                        <a:t>от 81 до 99 баллов</a:t>
                      </a:r>
                    </a:p>
                  </a:txBody>
                  <a:tcPr marL="57837" marR="578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vMerge="1">
                  <a:txBody>
                    <a:bodyPr/>
                    <a:lstStyle/>
                    <a:p>
                      <a:endParaRPr lang="ru-RU"/>
                    </a:p>
                  </a:txBody>
                  <a:tcPr/>
                </a:tc>
              </a:tr>
              <a:tr h="539812">
                <a:tc>
                  <a:txBody>
                    <a:bodyPr/>
                    <a:lstStyle/>
                    <a:p>
                      <a:pPr algn="ctr">
                        <a:spcAft>
                          <a:spcPts val="0"/>
                        </a:spcAft>
                      </a:pPr>
                      <a:r>
                        <a:rPr lang="ru-RU" sz="1800" b="1" dirty="0" smtClean="0">
                          <a:solidFill>
                            <a:srgbClr val="000000"/>
                          </a:solidFill>
                          <a:latin typeface="Times New Roman" pitchFamily="18" charset="0"/>
                          <a:ea typeface="Calibri"/>
                          <a:cs typeface="Times New Roman" pitchFamily="18" charset="0"/>
                        </a:rPr>
                        <a:t>СОШ</a:t>
                      </a:r>
                      <a:endParaRPr lang="ru-RU" sz="1800" b="1" dirty="0">
                        <a:latin typeface="Times New Roman" pitchFamily="18" charset="0"/>
                        <a:ea typeface="Calibri"/>
                        <a:cs typeface="Times New Roman" pitchFamily="18" charset="0"/>
                      </a:endParaRPr>
                    </a:p>
                  </a:txBody>
                  <a:tcPr marL="57837" marR="578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a:lnSpc>
                          <a:spcPct val="115000"/>
                        </a:lnSpc>
                        <a:spcAft>
                          <a:spcPts val="0"/>
                        </a:spcAft>
                      </a:pPr>
                      <a:r>
                        <a:rPr lang="ru-RU" sz="2000" b="1" kern="1200" dirty="0">
                          <a:solidFill>
                            <a:srgbClr val="000000"/>
                          </a:solidFill>
                          <a:latin typeface="Times New Roman" pitchFamily="18" charset="0"/>
                          <a:ea typeface="Calibri"/>
                          <a:cs typeface="Times New Roman" pitchFamily="18" charset="0"/>
                        </a:rPr>
                        <a:t>27,9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a:lnSpc>
                          <a:spcPct val="115000"/>
                        </a:lnSpc>
                        <a:spcAft>
                          <a:spcPts val="0"/>
                        </a:spcAft>
                      </a:pPr>
                      <a:r>
                        <a:rPr lang="ru-RU" sz="2000" b="1" kern="1200" dirty="0">
                          <a:solidFill>
                            <a:srgbClr val="000000"/>
                          </a:solidFill>
                          <a:latin typeface="Times New Roman" pitchFamily="18" charset="0"/>
                          <a:ea typeface="Calibri"/>
                          <a:cs typeface="Times New Roman" pitchFamily="18" charset="0"/>
                        </a:rPr>
                        <a:t>40,3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a:lnSpc>
                          <a:spcPct val="115000"/>
                        </a:lnSpc>
                        <a:spcAft>
                          <a:spcPts val="0"/>
                        </a:spcAft>
                      </a:pPr>
                      <a:r>
                        <a:rPr lang="ru-RU" sz="2000" b="1" kern="1200" dirty="0">
                          <a:solidFill>
                            <a:srgbClr val="000000"/>
                          </a:solidFill>
                          <a:latin typeface="Times New Roman" pitchFamily="18" charset="0"/>
                          <a:ea typeface="Calibri"/>
                          <a:cs typeface="Times New Roman" pitchFamily="18" charset="0"/>
                        </a:rPr>
                        <a:t>23,8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a:lnSpc>
                          <a:spcPct val="115000"/>
                        </a:lnSpc>
                        <a:spcAft>
                          <a:spcPts val="0"/>
                        </a:spcAft>
                      </a:pPr>
                      <a:r>
                        <a:rPr lang="ru-RU" sz="2000" b="1" kern="1200" dirty="0">
                          <a:solidFill>
                            <a:srgbClr val="000000"/>
                          </a:solidFill>
                          <a:latin typeface="Times New Roman" pitchFamily="18" charset="0"/>
                          <a:ea typeface="Calibri"/>
                          <a:cs typeface="Times New Roman"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a:lnSpc>
                          <a:spcPct val="115000"/>
                        </a:lnSpc>
                        <a:spcAft>
                          <a:spcPts val="0"/>
                        </a:spcAft>
                      </a:pPr>
                      <a:r>
                        <a:rPr lang="ru-RU" sz="2000" b="1" kern="1200" dirty="0">
                          <a:solidFill>
                            <a:srgbClr val="000000"/>
                          </a:solidFill>
                          <a:latin typeface="Times New Roman" pitchFamily="18" charset="0"/>
                          <a:ea typeface="Calibri"/>
                          <a:cs typeface="Times New Roman"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1248595">
                <a:tc>
                  <a:txBody>
                    <a:bodyPr/>
                    <a:lstStyle/>
                    <a:p>
                      <a:pPr algn="ctr">
                        <a:spcAft>
                          <a:spcPts val="0"/>
                        </a:spcAft>
                      </a:pPr>
                      <a:r>
                        <a:rPr lang="ru-RU" sz="1800" b="1" dirty="0" smtClean="0">
                          <a:solidFill>
                            <a:srgbClr val="000000"/>
                          </a:solidFill>
                          <a:latin typeface="Times New Roman" pitchFamily="18" charset="0"/>
                          <a:ea typeface="Calibri"/>
                          <a:cs typeface="Times New Roman" pitchFamily="18" charset="0"/>
                        </a:rPr>
                        <a:t>СОШ с </a:t>
                      </a:r>
                      <a:r>
                        <a:rPr lang="ru-RU" sz="1700" b="1" dirty="0">
                          <a:solidFill>
                            <a:srgbClr val="000000"/>
                          </a:solidFill>
                          <a:latin typeface="Times New Roman" pitchFamily="18" charset="0"/>
                          <a:ea typeface="Calibri"/>
                          <a:cs typeface="Times New Roman" pitchFamily="18" charset="0"/>
                        </a:rPr>
                        <a:t>углубленным изучением отдельных предметов</a:t>
                      </a:r>
                      <a:endParaRPr lang="ru-RU" sz="1700" b="1" dirty="0">
                        <a:latin typeface="Times New Roman" pitchFamily="18" charset="0"/>
                        <a:ea typeface="Calibri"/>
                        <a:cs typeface="Times New Roman" pitchFamily="18" charset="0"/>
                      </a:endParaRPr>
                    </a:p>
                  </a:txBody>
                  <a:tcPr marL="57837" marR="578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a:lnSpc>
                          <a:spcPct val="115000"/>
                        </a:lnSpc>
                        <a:spcAft>
                          <a:spcPts val="0"/>
                        </a:spcAft>
                      </a:pPr>
                      <a:r>
                        <a:rPr lang="ru-RU" sz="2000" b="1" dirty="0">
                          <a:solidFill>
                            <a:srgbClr val="000000"/>
                          </a:solidFill>
                          <a:latin typeface="Times New Roman"/>
                          <a:ea typeface="Calibri"/>
                          <a:cs typeface="Times New Roman"/>
                        </a:rPr>
                        <a:t>36,4</a:t>
                      </a:r>
                      <a:endParaRPr lang="ru-RU" sz="20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a:lnSpc>
                          <a:spcPct val="115000"/>
                        </a:lnSpc>
                        <a:spcAft>
                          <a:spcPts val="0"/>
                        </a:spcAft>
                      </a:pPr>
                      <a:r>
                        <a:rPr lang="ru-RU" sz="2000" b="1" dirty="0">
                          <a:solidFill>
                            <a:srgbClr val="000000"/>
                          </a:solidFill>
                          <a:latin typeface="Times New Roman"/>
                          <a:ea typeface="Calibri"/>
                          <a:cs typeface="Times New Roman"/>
                        </a:rPr>
                        <a:t>40,9</a:t>
                      </a:r>
                      <a:endParaRPr lang="ru-RU" sz="20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a:lnSpc>
                          <a:spcPct val="115000"/>
                        </a:lnSpc>
                        <a:spcAft>
                          <a:spcPts val="0"/>
                        </a:spcAft>
                      </a:pPr>
                      <a:r>
                        <a:rPr lang="ru-RU" sz="2000" b="1" dirty="0">
                          <a:solidFill>
                            <a:srgbClr val="000000"/>
                          </a:solidFill>
                          <a:latin typeface="Times New Roman"/>
                          <a:ea typeface="Calibri"/>
                          <a:cs typeface="Times New Roman"/>
                        </a:rPr>
                        <a:t>18,2</a:t>
                      </a:r>
                      <a:endParaRPr lang="ru-RU" sz="20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a:lnSpc>
                          <a:spcPct val="115000"/>
                        </a:lnSpc>
                        <a:spcAft>
                          <a:spcPts val="0"/>
                        </a:spcAft>
                      </a:pPr>
                      <a:r>
                        <a:rPr lang="ru-RU" sz="2000" b="1" dirty="0">
                          <a:solidFill>
                            <a:srgbClr val="000000"/>
                          </a:solidFill>
                          <a:latin typeface="Times New Roman"/>
                          <a:ea typeface="Calibri"/>
                          <a:cs typeface="Times New Roman"/>
                        </a:rPr>
                        <a:t>4,5</a:t>
                      </a:r>
                      <a:endParaRPr lang="ru-RU" sz="20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a:lnSpc>
                          <a:spcPct val="115000"/>
                        </a:lnSpc>
                        <a:spcAft>
                          <a:spcPts val="0"/>
                        </a:spcAft>
                      </a:pPr>
                      <a:r>
                        <a:rPr lang="ru-RU" sz="2000" b="1" dirty="0">
                          <a:solidFill>
                            <a:srgbClr val="000000"/>
                          </a:solidFill>
                          <a:latin typeface="Times New Roman"/>
                          <a:ea typeface="Calibri"/>
                          <a:cs typeface="Times New Roman"/>
                        </a:rPr>
                        <a:t>0</a:t>
                      </a:r>
                      <a:endParaRPr lang="ru-RU" sz="20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38163">
                <a:tc>
                  <a:txBody>
                    <a:bodyPr/>
                    <a:lstStyle/>
                    <a:p>
                      <a:pPr algn="ctr">
                        <a:spcAft>
                          <a:spcPts val="0"/>
                        </a:spcAft>
                      </a:pPr>
                      <a:r>
                        <a:rPr lang="ru-RU" sz="1800" b="1" dirty="0">
                          <a:solidFill>
                            <a:srgbClr val="000000"/>
                          </a:solidFill>
                          <a:latin typeface="Times New Roman" pitchFamily="18" charset="0"/>
                          <a:ea typeface="Calibri"/>
                          <a:cs typeface="Times New Roman" pitchFamily="18" charset="0"/>
                        </a:rPr>
                        <a:t>Гимназия</a:t>
                      </a:r>
                      <a:endParaRPr lang="ru-RU" sz="1800" b="1" dirty="0">
                        <a:latin typeface="Times New Roman" pitchFamily="18" charset="0"/>
                        <a:ea typeface="Calibri"/>
                        <a:cs typeface="Times New Roman" pitchFamily="18" charset="0"/>
                      </a:endParaRPr>
                    </a:p>
                  </a:txBody>
                  <a:tcPr marL="57837" marR="578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a:lnSpc>
                          <a:spcPct val="115000"/>
                        </a:lnSpc>
                        <a:spcAft>
                          <a:spcPts val="0"/>
                        </a:spcAft>
                      </a:pPr>
                      <a:r>
                        <a:rPr lang="ru-RU" sz="2000" b="1">
                          <a:solidFill>
                            <a:srgbClr val="000000"/>
                          </a:solidFill>
                          <a:latin typeface="Times New Roman"/>
                          <a:ea typeface="Calibri"/>
                          <a:cs typeface="Times New Roman"/>
                        </a:rPr>
                        <a:t>12,8</a:t>
                      </a:r>
                      <a:endParaRPr lang="ru-RU" sz="20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a:lnSpc>
                          <a:spcPct val="115000"/>
                        </a:lnSpc>
                        <a:spcAft>
                          <a:spcPts val="0"/>
                        </a:spcAft>
                      </a:pPr>
                      <a:r>
                        <a:rPr lang="ru-RU" sz="2000" b="1" dirty="0">
                          <a:solidFill>
                            <a:srgbClr val="000000"/>
                          </a:solidFill>
                          <a:latin typeface="Times New Roman"/>
                          <a:ea typeface="Calibri"/>
                          <a:cs typeface="Times New Roman"/>
                        </a:rPr>
                        <a:t>25</a:t>
                      </a:r>
                      <a:endParaRPr lang="ru-RU" sz="20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a:lnSpc>
                          <a:spcPct val="115000"/>
                        </a:lnSpc>
                        <a:spcAft>
                          <a:spcPts val="0"/>
                        </a:spcAft>
                      </a:pPr>
                      <a:r>
                        <a:rPr lang="ru-RU" sz="2000" b="1">
                          <a:solidFill>
                            <a:srgbClr val="000000"/>
                          </a:solidFill>
                          <a:latin typeface="Times New Roman"/>
                          <a:ea typeface="Calibri"/>
                          <a:cs typeface="Times New Roman"/>
                        </a:rPr>
                        <a:t>38,3</a:t>
                      </a:r>
                      <a:endParaRPr lang="ru-RU" sz="20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a:lnSpc>
                          <a:spcPct val="115000"/>
                        </a:lnSpc>
                        <a:spcAft>
                          <a:spcPts val="0"/>
                        </a:spcAft>
                      </a:pPr>
                      <a:r>
                        <a:rPr lang="ru-RU" sz="2000" b="1" dirty="0">
                          <a:solidFill>
                            <a:srgbClr val="000000"/>
                          </a:solidFill>
                          <a:latin typeface="Times New Roman"/>
                          <a:ea typeface="Calibri"/>
                          <a:cs typeface="Times New Roman"/>
                        </a:rPr>
                        <a:t>23,6</a:t>
                      </a:r>
                      <a:endParaRPr lang="ru-RU" sz="20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a:lnSpc>
                          <a:spcPct val="115000"/>
                        </a:lnSpc>
                        <a:spcAft>
                          <a:spcPts val="0"/>
                        </a:spcAft>
                      </a:pPr>
                      <a:r>
                        <a:rPr lang="ru-RU" sz="2000" b="1" dirty="0">
                          <a:solidFill>
                            <a:srgbClr val="000000"/>
                          </a:solidFill>
                          <a:latin typeface="Times New Roman"/>
                          <a:ea typeface="Calibri"/>
                          <a:cs typeface="Times New Roman"/>
                        </a:rPr>
                        <a:t>1</a:t>
                      </a:r>
                      <a:endParaRPr lang="ru-RU" sz="20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23376">
                <a:tc>
                  <a:txBody>
                    <a:bodyPr/>
                    <a:lstStyle/>
                    <a:p>
                      <a:pPr algn="ctr">
                        <a:spcAft>
                          <a:spcPts val="0"/>
                        </a:spcAft>
                      </a:pPr>
                      <a:r>
                        <a:rPr lang="ru-RU" sz="1800" b="1" dirty="0">
                          <a:solidFill>
                            <a:srgbClr val="000000"/>
                          </a:solidFill>
                          <a:latin typeface="Times New Roman" pitchFamily="18" charset="0"/>
                          <a:ea typeface="Calibri"/>
                          <a:cs typeface="Times New Roman" pitchFamily="18" charset="0"/>
                        </a:rPr>
                        <a:t>Лицей</a:t>
                      </a:r>
                      <a:endParaRPr lang="ru-RU" sz="1800" b="1" dirty="0">
                        <a:latin typeface="Times New Roman" pitchFamily="18" charset="0"/>
                        <a:ea typeface="Calibri"/>
                        <a:cs typeface="Times New Roman" pitchFamily="18" charset="0"/>
                      </a:endParaRPr>
                    </a:p>
                  </a:txBody>
                  <a:tcPr marL="57837" marR="578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defTabSz="914400" rtl="0" eaLnBrk="1" latinLnBrk="0" hangingPunct="1">
                        <a:lnSpc>
                          <a:spcPct val="115000"/>
                        </a:lnSpc>
                        <a:spcAft>
                          <a:spcPts val="0"/>
                        </a:spcAft>
                      </a:pPr>
                      <a:r>
                        <a:rPr lang="ru-RU" sz="2000" b="1" kern="1200" dirty="0">
                          <a:solidFill>
                            <a:srgbClr val="000000"/>
                          </a:solidFill>
                          <a:latin typeface="Times New Roman"/>
                          <a:ea typeface="Calibri"/>
                          <a:cs typeface="Times New Roman"/>
                        </a:rPr>
                        <a:t>22,5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defTabSz="914400" rtl="0" eaLnBrk="1" latinLnBrk="0" hangingPunct="1">
                        <a:lnSpc>
                          <a:spcPct val="115000"/>
                        </a:lnSpc>
                        <a:spcAft>
                          <a:spcPts val="0"/>
                        </a:spcAft>
                      </a:pPr>
                      <a:r>
                        <a:rPr lang="ru-RU" sz="2000" b="1" kern="1200" dirty="0">
                          <a:solidFill>
                            <a:srgbClr val="000000"/>
                          </a:solidFill>
                          <a:latin typeface="Times New Roman"/>
                          <a:ea typeface="Calibri"/>
                          <a:cs typeface="Times New Roman"/>
                        </a:rPr>
                        <a:t>46,8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defTabSz="914400" rtl="0" eaLnBrk="1" latinLnBrk="0" hangingPunct="1">
                        <a:lnSpc>
                          <a:spcPct val="115000"/>
                        </a:lnSpc>
                        <a:spcAft>
                          <a:spcPts val="0"/>
                        </a:spcAft>
                      </a:pPr>
                      <a:r>
                        <a:rPr lang="ru-RU" sz="2000" b="1" kern="1200" dirty="0">
                          <a:solidFill>
                            <a:srgbClr val="000000"/>
                          </a:solidFill>
                          <a:latin typeface="Times New Roman"/>
                          <a:ea typeface="Calibri"/>
                          <a:cs typeface="Times New Roman"/>
                        </a:rPr>
                        <a:t>26,1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defTabSz="914400" rtl="0" eaLnBrk="1" latinLnBrk="0" hangingPunct="1">
                        <a:lnSpc>
                          <a:spcPct val="115000"/>
                        </a:lnSpc>
                        <a:spcAft>
                          <a:spcPts val="0"/>
                        </a:spcAft>
                      </a:pPr>
                      <a:r>
                        <a:rPr lang="ru-RU" sz="2000" b="1" kern="1200" dirty="0">
                          <a:solidFill>
                            <a:srgbClr val="000000"/>
                          </a:solidFill>
                          <a:latin typeface="Times New Roman"/>
                          <a:ea typeface="Calibri"/>
                          <a:cs typeface="Times New Roman"/>
                        </a:rPr>
                        <a:t>4,5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defTabSz="914400" rtl="0" eaLnBrk="1" latinLnBrk="0" hangingPunct="1">
                        <a:lnSpc>
                          <a:spcPct val="115000"/>
                        </a:lnSpc>
                        <a:spcAft>
                          <a:spcPts val="0"/>
                        </a:spcAft>
                      </a:pPr>
                      <a:r>
                        <a:rPr lang="ru-RU" sz="2000" b="1" kern="1200" dirty="0">
                          <a:solidFill>
                            <a:srgbClr val="000000"/>
                          </a:solidFill>
                          <a:latin typeface="Times New Roman"/>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967798">
                <a:tc>
                  <a:txBody>
                    <a:bodyPr/>
                    <a:lstStyle/>
                    <a:p>
                      <a:pPr algn="ctr">
                        <a:spcAft>
                          <a:spcPts val="0"/>
                        </a:spcAft>
                      </a:pPr>
                      <a:r>
                        <a:rPr lang="ru-RU" sz="1800" b="1" dirty="0">
                          <a:solidFill>
                            <a:srgbClr val="000000"/>
                          </a:solidFill>
                          <a:latin typeface="Times New Roman" pitchFamily="18" charset="0"/>
                          <a:ea typeface="Calibri"/>
                          <a:cs typeface="Times New Roman" pitchFamily="18" charset="0"/>
                        </a:rPr>
                        <a:t>Вечерняя (сменная) общеобразовательная школа</a:t>
                      </a:r>
                      <a:endParaRPr lang="ru-RU" sz="1800" b="1" dirty="0">
                        <a:latin typeface="Times New Roman" pitchFamily="18" charset="0"/>
                        <a:ea typeface="Calibri"/>
                        <a:cs typeface="Times New Roman" pitchFamily="18" charset="0"/>
                      </a:endParaRPr>
                    </a:p>
                  </a:txBody>
                  <a:tcPr marL="57837" marR="578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defTabSz="914400" rtl="0" eaLnBrk="1" latinLnBrk="0" hangingPunct="1">
                        <a:lnSpc>
                          <a:spcPct val="115000"/>
                        </a:lnSpc>
                        <a:spcAft>
                          <a:spcPts val="0"/>
                        </a:spcAft>
                      </a:pPr>
                      <a:r>
                        <a:rPr lang="ru-RU" sz="2000" b="1" kern="1200" dirty="0">
                          <a:solidFill>
                            <a:srgbClr val="000000"/>
                          </a:solidFill>
                          <a:latin typeface="Times New Roman" pitchFamily="18" charset="0"/>
                          <a:ea typeface="Calibri"/>
                          <a:cs typeface="Times New Roman" pitchFamily="18" charset="0"/>
                        </a:rPr>
                        <a:t>57,1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defTabSz="914400" rtl="0" eaLnBrk="1" latinLnBrk="0" hangingPunct="1">
                        <a:lnSpc>
                          <a:spcPct val="115000"/>
                        </a:lnSpc>
                        <a:spcAft>
                          <a:spcPts val="0"/>
                        </a:spcAft>
                      </a:pPr>
                      <a:r>
                        <a:rPr lang="ru-RU" sz="2000" b="1" kern="1200" dirty="0">
                          <a:solidFill>
                            <a:srgbClr val="000000"/>
                          </a:solidFill>
                          <a:latin typeface="Times New Roman" pitchFamily="18" charset="0"/>
                          <a:ea typeface="Calibri"/>
                          <a:cs typeface="Times New Roman" pitchFamily="18" charset="0"/>
                        </a:rPr>
                        <a:t>21,4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defTabSz="914400" rtl="0" eaLnBrk="1" latinLnBrk="0" hangingPunct="1">
                        <a:lnSpc>
                          <a:spcPct val="115000"/>
                        </a:lnSpc>
                        <a:spcAft>
                          <a:spcPts val="0"/>
                        </a:spcAft>
                      </a:pPr>
                      <a:r>
                        <a:rPr lang="ru-RU" sz="2000" b="1" kern="1200" dirty="0">
                          <a:solidFill>
                            <a:srgbClr val="000000"/>
                          </a:solidFill>
                          <a:latin typeface="Times New Roman" pitchFamily="18" charset="0"/>
                          <a:ea typeface="Calibri"/>
                          <a:cs typeface="Times New Roman" pitchFamily="18" charset="0"/>
                        </a:rPr>
                        <a:t>14,3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defTabSz="914400" rtl="0" eaLnBrk="1" latinLnBrk="0" hangingPunct="1">
                        <a:lnSpc>
                          <a:spcPct val="115000"/>
                        </a:lnSpc>
                        <a:spcAft>
                          <a:spcPts val="0"/>
                        </a:spcAft>
                      </a:pPr>
                      <a:r>
                        <a:rPr lang="ru-RU" sz="2000" b="1" kern="1200" dirty="0">
                          <a:solidFill>
                            <a:srgbClr val="000000"/>
                          </a:solidFill>
                          <a:latin typeface="Times New Roman" pitchFamily="18" charset="0"/>
                          <a:ea typeface="Calibri"/>
                          <a:cs typeface="Times New Roman" pitchFamily="18" charset="0"/>
                        </a:rPr>
                        <a:t>7,1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defTabSz="914400" rtl="0" eaLnBrk="1" latinLnBrk="0" hangingPunct="1">
                        <a:lnSpc>
                          <a:spcPct val="115000"/>
                        </a:lnSpc>
                        <a:spcAft>
                          <a:spcPts val="0"/>
                        </a:spcAft>
                      </a:pPr>
                      <a:r>
                        <a:rPr lang="ru-RU" sz="2000" b="1" kern="1200" dirty="0">
                          <a:solidFill>
                            <a:srgbClr val="000000"/>
                          </a:solidFill>
                          <a:latin typeface="Times New Roman" pitchFamily="18" charset="0"/>
                          <a:ea typeface="Calibri"/>
                          <a:cs typeface="Times New Roman"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645198">
                <a:tc>
                  <a:txBody>
                    <a:bodyPr/>
                    <a:lstStyle/>
                    <a:p>
                      <a:pPr algn="ctr">
                        <a:spcAft>
                          <a:spcPts val="0"/>
                        </a:spcAft>
                      </a:pPr>
                      <a:r>
                        <a:rPr lang="ru-RU" sz="1800" b="1" dirty="0">
                          <a:solidFill>
                            <a:srgbClr val="000000"/>
                          </a:solidFill>
                          <a:latin typeface="Times New Roman" pitchFamily="18" charset="0"/>
                          <a:ea typeface="Calibri"/>
                          <a:cs typeface="Times New Roman" pitchFamily="18" charset="0"/>
                        </a:rPr>
                        <a:t>Президентское кадетское училище </a:t>
                      </a:r>
                      <a:endParaRPr lang="ru-RU" sz="1800" b="1" dirty="0">
                        <a:latin typeface="Times New Roman" pitchFamily="18" charset="0"/>
                        <a:ea typeface="Calibri"/>
                        <a:cs typeface="Times New Roman" pitchFamily="18" charset="0"/>
                      </a:endParaRPr>
                    </a:p>
                  </a:txBody>
                  <a:tcPr marL="57837" marR="578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defTabSz="914400" rtl="0" eaLnBrk="1" latinLnBrk="0" hangingPunct="1">
                        <a:lnSpc>
                          <a:spcPct val="115000"/>
                        </a:lnSpc>
                        <a:spcAft>
                          <a:spcPts val="0"/>
                        </a:spcAft>
                      </a:pPr>
                      <a:r>
                        <a:rPr lang="ru-RU" sz="2000" b="1" kern="1200" dirty="0">
                          <a:solidFill>
                            <a:srgbClr val="000000"/>
                          </a:solidFill>
                          <a:latin typeface="Times New Roman" pitchFamily="18" charset="0"/>
                          <a:ea typeface="Calibri"/>
                          <a:cs typeface="Times New Roman"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defTabSz="914400" rtl="0" eaLnBrk="1" latinLnBrk="0" hangingPunct="1">
                        <a:lnSpc>
                          <a:spcPct val="115000"/>
                        </a:lnSpc>
                        <a:spcAft>
                          <a:spcPts val="0"/>
                        </a:spcAft>
                      </a:pPr>
                      <a:r>
                        <a:rPr lang="ru-RU" sz="2000" b="1" kern="1200" dirty="0">
                          <a:solidFill>
                            <a:srgbClr val="000000"/>
                          </a:solidFill>
                          <a:latin typeface="Times New Roman" pitchFamily="18" charset="0"/>
                          <a:ea typeface="Calibri"/>
                          <a:cs typeface="Times New Roman" pitchFamily="18" charset="0"/>
                        </a:rPr>
                        <a:t>14,3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defTabSz="914400" rtl="0" eaLnBrk="1" latinLnBrk="0" hangingPunct="1">
                        <a:lnSpc>
                          <a:spcPct val="115000"/>
                        </a:lnSpc>
                        <a:spcAft>
                          <a:spcPts val="0"/>
                        </a:spcAft>
                      </a:pPr>
                      <a:r>
                        <a:rPr lang="ru-RU" sz="2000" b="1" kern="1200" dirty="0">
                          <a:solidFill>
                            <a:srgbClr val="000000"/>
                          </a:solidFill>
                          <a:latin typeface="Times New Roman" pitchFamily="18" charset="0"/>
                          <a:ea typeface="Calibri"/>
                          <a:cs typeface="Times New Roman" pitchFamily="18" charset="0"/>
                        </a:rPr>
                        <a:t>61,9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defTabSz="914400" rtl="0" eaLnBrk="1" latinLnBrk="0" hangingPunct="1">
                        <a:lnSpc>
                          <a:spcPct val="115000"/>
                        </a:lnSpc>
                        <a:spcAft>
                          <a:spcPts val="0"/>
                        </a:spcAft>
                      </a:pPr>
                      <a:r>
                        <a:rPr lang="ru-RU" sz="2000" b="1" kern="1200" dirty="0">
                          <a:solidFill>
                            <a:srgbClr val="000000"/>
                          </a:solidFill>
                          <a:latin typeface="Times New Roman" pitchFamily="18" charset="0"/>
                          <a:ea typeface="Calibri"/>
                          <a:cs typeface="Times New Roman" pitchFamily="18" charset="0"/>
                        </a:rPr>
                        <a:t>23,8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457200" algn="ctr" defTabSz="914400" rtl="0" eaLnBrk="1" latinLnBrk="0" hangingPunct="1">
                        <a:lnSpc>
                          <a:spcPct val="115000"/>
                        </a:lnSpc>
                        <a:spcAft>
                          <a:spcPts val="0"/>
                        </a:spcAft>
                      </a:pPr>
                      <a:r>
                        <a:rPr lang="ru-RU" sz="2000" b="1" kern="1200" dirty="0">
                          <a:solidFill>
                            <a:srgbClr val="000000"/>
                          </a:solidFill>
                          <a:latin typeface="Times New Roman" pitchFamily="18" charset="0"/>
                          <a:ea typeface="Calibri"/>
                          <a:cs typeface="Times New Roman"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89341"/>
            <a:ext cx="9144000" cy="646331"/>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Перечень ОО, продемонстрировавших  высокие результаты ЕГЭ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по предмету 2020</a:t>
            </a:r>
            <a:endParaRPr kumimoji="0" lang="ru-RU" b="1" i="0" u="none" strike="noStrike" cap="none" normalizeH="0" baseline="0" dirty="0" smtClean="0">
              <a:ln>
                <a:noFill/>
              </a:ln>
              <a:solidFill>
                <a:srgbClr val="FF0000"/>
              </a:solidFill>
              <a:effectLst/>
              <a:latin typeface="Arial" pitchFamily="34" charset="0"/>
              <a:cs typeface="Arial" pitchFamily="34" charset="0"/>
            </a:endParaRPr>
          </a:p>
        </p:txBody>
      </p:sp>
      <p:graphicFrame>
        <p:nvGraphicFramePr>
          <p:cNvPr id="4" name="Таблица 3"/>
          <p:cNvGraphicFramePr>
            <a:graphicFrameLocks noGrp="1"/>
          </p:cNvGraphicFramePr>
          <p:nvPr/>
        </p:nvGraphicFramePr>
        <p:xfrm>
          <a:off x="179512" y="908720"/>
          <a:ext cx="8784978" cy="5871543"/>
        </p:xfrm>
        <a:graphic>
          <a:graphicData uri="http://schemas.openxmlformats.org/drawingml/2006/table">
            <a:tbl>
              <a:tblPr/>
              <a:tblGrid>
                <a:gridCol w="432048"/>
                <a:gridCol w="2077945"/>
                <a:gridCol w="1254997"/>
                <a:gridCol w="1254997"/>
                <a:gridCol w="1254997"/>
                <a:gridCol w="1254997"/>
                <a:gridCol w="1254997"/>
              </a:tblGrid>
              <a:tr h="1523968">
                <a:tc>
                  <a:txBody>
                    <a:bodyPr/>
                    <a:lstStyle/>
                    <a:p>
                      <a:pPr marL="72000" algn="ctr">
                        <a:lnSpc>
                          <a:spcPct val="100000"/>
                        </a:lnSpc>
                        <a:spcAft>
                          <a:spcPts val="0"/>
                        </a:spcAft>
                      </a:pPr>
                      <a:endParaRPr lang="ru-RU" sz="1600"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600" b="1" dirty="0">
                          <a:latin typeface="Times New Roman" pitchFamily="18" charset="0"/>
                          <a:ea typeface="Calibri"/>
                          <a:cs typeface="Times New Roman" pitchFamily="18" charset="0"/>
                        </a:rPr>
                        <a:t>Наименование </a:t>
                      </a:r>
                      <a:r>
                        <a:rPr lang="ru-RU" sz="1600" b="1" dirty="0">
                          <a:latin typeface="Times New Roman" pitchFamily="18" charset="0"/>
                          <a:ea typeface="Times New Roman"/>
                          <a:cs typeface="Times New Roman" pitchFamily="18" charset="0"/>
                        </a:rPr>
                        <a:t>ОО</a:t>
                      </a:r>
                      <a:endParaRPr lang="ru-RU" sz="1600" b="1"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600" b="1" dirty="0">
                          <a:latin typeface="Times New Roman" pitchFamily="18" charset="0"/>
                          <a:ea typeface="Times New Roman"/>
                          <a:cs typeface="Times New Roman" pitchFamily="18" charset="0"/>
                        </a:rPr>
                        <a:t>Количество участников, чел.</a:t>
                      </a:r>
                      <a:endParaRPr lang="ru-RU" sz="1600" b="1"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600" b="1" dirty="0">
                          <a:latin typeface="Times New Roman" pitchFamily="18" charset="0"/>
                          <a:ea typeface="Times New Roman"/>
                          <a:cs typeface="Times New Roman" pitchFamily="18" charset="0"/>
                        </a:rPr>
                        <a:t>Доля ВТГ, получивших </a:t>
                      </a:r>
                      <a:br>
                        <a:rPr lang="ru-RU" sz="1600" b="1" dirty="0">
                          <a:latin typeface="Times New Roman" pitchFamily="18" charset="0"/>
                          <a:ea typeface="Times New Roman"/>
                          <a:cs typeface="Times New Roman" pitchFamily="18" charset="0"/>
                        </a:rPr>
                      </a:br>
                      <a:r>
                        <a:rPr lang="ru-RU" sz="1600" b="1" dirty="0">
                          <a:latin typeface="Times New Roman" pitchFamily="18" charset="0"/>
                          <a:ea typeface="Times New Roman"/>
                          <a:cs typeface="Times New Roman" pitchFamily="18" charset="0"/>
                        </a:rPr>
                        <a:t>от 81 до 100 баллов</a:t>
                      </a:r>
                      <a:endParaRPr lang="ru-RU" sz="1600" b="1"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600" b="1" dirty="0">
                          <a:latin typeface="Times New Roman" pitchFamily="18" charset="0"/>
                          <a:ea typeface="Times New Roman"/>
                          <a:cs typeface="Times New Roman" pitchFamily="18" charset="0"/>
                        </a:rPr>
                        <a:t>Доля ВТГ, получивших </a:t>
                      </a:r>
                      <a:br>
                        <a:rPr lang="ru-RU" sz="1600" b="1" dirty="0">
                          <a:latin typeface="Times New Roman" pitchFamily="18" charset="0"/>
                          <a:ea typeface="Times New Roman"/>
                          <a:cs typeface="Times New Roman" pitchFamily="18" charset="0"/>
                        </a:rPr>
                      </a:br>
                      <a:r>
                        <a:rPr lang="ru-RU" sz="1600" b="1" dirty="0">
                          <a:latin typeface="Times New Roman" pitchFamily="18" charset="0"/>
                          <a:ea typeface="Times New Roman"/>
                          <a:cs typeface="Times New Roman" pitchFamily="18" charset="0"/>
                        </a:rPr>
                        <a:t>от 61 до 80 баллов</a:t>
                      </a:r>
                      <a:endParaRPr lang="ru-RU" sz="1600" b="1"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600" b="1" dirty="0">
                          <a:latin typeface="Times New Roman" pitchFamily="18" charset="0"/>
                          <a:ea typeface="Times New Roman"/>
                          <a:cs typeface="Times New Roman" pitchFamily="18" charset="0"/>
                        </a:rPr>
                        <a:t>Доля ВТГ, получивших </a:t>
                      </a:r>
                      <a:br>
                        <a:rPr lang="ru-RU" sz="1600" b="1" dirty="0">
                          <a:latin typeface="Times New Roman" pitchFamily="18" charset="0"/>
                          <a:ea typeface="Times New Roman"/>
                          <a:cs typeface="Times New Roman" pitchFamily="18" charset="0"/>
                        </a:rPr>
                      </a:br>
                      <a:r>
                        <a:rPr lang="ru-RU" sz="1600" b="1" dirty="0">
                          <a:latin typeface="Times New Roman" pitchFamily="18" charset="0"/>
                          <a:ea typeface="Times New Roman"/>
                          <a:cs typeface="Times New Roman" pitchFamily="18" charset="0"/>
                        </a:rPr>
                        <a:t>от минимального до 60 баллов</a:t>
                      </a:r>
                      <a:endParaRPr lang="ru-RU" sz="1600" b="1"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600" b="1" dirty="0">
                          <a:latin typeface="Times New Roman" pitchFamily="18" charset="0"/>
                          <a:ea typeface="Times New Roman"/>
                          <a:cs typeface="Times New Roman" pitchFamily="18" charset="0"/>
                        </a:rPr>
                        <a:t>Доля ВТГ,</a:t>
                      </a:r>
                      <a:endParaRPr lang="ru-RU" sz="1600" b="1" dirty="0">
                        <a:latin typeface="Times New Roman" pitchFamily="18" charset="0"/>
                        <a:ea typeface="Calibri"/>
                        <a:cs typeface="Times New Roman" pitchFamily="18" charset="0"/>
                      </a:endParaRPr>
                    </a:p>
                    <a:p>
                      <a:pPr marL="72000" algn="ctr">
                        <a:lnSpc>
                          <a:spcPct val="100000"/>
                        </a:lnSpc>
                        <a:spcAft>
                          <a:spcPts val="0"/>
                        </a:spcAft>
                      </a:pPr>
                      <a:r>
                        <a:rPr lang="ru-RU" sz="1600" b="1" dirty="0">
                          <a:latin typeface="Times New Roman" pitchFamily="18" charset="0"/>
                          <a:ea typeface="Times New Roman"/>
                          <a:cs typeface="Times New Roman" pitchFamily="18" charset="0"/>
                        </a:rPr>
                        <a:t>не достигших минимального балла</a:t>
                      </a:r>
                      <a:endParaRPr lang="ru-RU" sz="1600" b="1"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488">
                <a:tc>
                  <a:txBody>
                    <a:bodyPr/>
                    <a:lstStyle/>
                    <a:p>
                      <a:pPr marL="72000" algn="just">
                        <a:lnSpc>
                          <a:spcPct val="100000"/>
                        </a:lnSpc>
                        <a:spcAft>
                          <a:spcPts val="0"/>
                        </a:spcAft>
                      </a:pPr>
                      <a:r>
                        <a:rPr lang="ru-RU" sz="1800">
                          <a:solidFill>
                            <a:srgbClr val="000000"/>
                          </a:solidFill>
                          <a:latin typeface="Times New Roman" pitchFamily="18" charset="0"/>
                          <a:ea typeface="Calibri"/>
                          <a:cs typeface="Times New Roman" pitchFamily="18" charset="0"/>
                        </a:rPr>
                        <a:t>1</a:t>
                      </a:r>
                      <a:endParaRPr lang="ru-RU" sz="180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just">
                        <a:lnSpc>
                          <a:spcPct val="100000"/>
                        </a:lnSpc>
                        <a:spcAft>
                          <a:spcPts val="0"/>
                        </a:spcAft>
                      </a:pPr>
                      <a:r>
                        <a:rPr lang="ru-RU" sz="1800" dirty="0">
                          <a:solidFill>
                            <a:srgbClr val="000000"/>
                          </a:solidFill>
                          <a:latin typeface="Times New Roman" pitchFamily="18" charset="0"/>
                          <a:ea typeface="Calibri"/>
                          <a:cs typeface="Times New Roman" pitchFamily="18" charset="0"/>
                        </a:rPr>
                        <a:t>МАОУ гимназия </a:t>
                      </a:r>
                      <a:r>
                        <a:rPr lang="ru-RU" sz="1800" dirty="0" smtClean="0">
                          <a:solidFill>
                            <a:srgbClr val="000000"/>
                          </a:solidFill>
                          <a:latin typeface="Times New Roman" pitchFamily="18" charset="0"/>
                          <a:ea typeface="Calibri"/>
                          <a:cs typeface="Times New Roman" pitchFamily="18" charset="0"/>
                        </a:rPr>
                        <a:t> № </a:t>
                      </a:r>
                      <a:r>
                        <a:rPr lang="ru-RU" sz="1800" dirty="0">
                          <a:solidFill>
                            <a:srgbClr val="000000"/>
                          </a:solidFill>
                          <a:latin typeface="Times New Roman" pitchFamily="18" charset="0"/>
                          <a:ea typeface="Calibri"/>
                          <a:cs typeface="Times New Roman" pitchFamily="18" charset="0"/>
                        </a:rPr>
                        <a:t>21 г. Тюмени</a:t>
                      </a:r>
                      <a:endParaRPr lang="ru-RU" sz="1800" dirty="0">
                        <a:latin typeface="Times New Roman" pitchFamily="18" charset="0"/>
                        <a:ea typeface="Calibri"/>
                        <a:cs typeface="Times New Roman" pitchFamily="18" charset="0"/>
                      </a:endParaRPr>
                    </a:p>
                  </a:txBody>
                  <a:tcPr marL="30582" marR="30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dirty="0">
                          <a:solidFill>
                            <a:srgbClr val="000000"/>
                          </a:solidFill>
                          <a:latin typeface="Times New Roman" pitchFamily="18" charset="0"/>
                          <a:ea typeface="Calibri"/>
                          <a:cs typeface="Times New Roman" pitchFamily="18" charset="0"/>
                        </a:rPr>
                        <a:t>27</a:t>
                      </a:r>
                      <a:endParaRPr lang="ru-RU" sz="1800"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a:solidFill>
                            <a:srgbClr val="000000"/>
                          </a:solidFill>
                          <a:latin typeface="Times New Roman" pitchFamily="18" charset="0"/>
                          <a:ea typeface="Calibri"/>
                          <a:cs typeface="Times New Roman" pitchFamily="18" charset="0"/>
                        </a:rPr>
                        <a:t>59,3</a:t>
                      </a:r>
                      <a:endParaRPr lang="ru-RU" sz="180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dirty="0">
                          <a:solidFill>
                            <a:srgbClr val="000000"/>
                          </a:solidFill>
                          <a:latin typeface="Times New Roman" pitchFamily="18" charset="0"/>
                          <a:ea typeface="Calibri"/>
                          <a:cs typeface="Times New Roman" pitchFamily="18" charset="0"/>
                        </a:rPr>
                        <a:t>33,3</a:t>
                      </a:r>
                      <a:endParaRPr lang="ru-RU" sz="1800"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dirty="0">
                          <a:solidFill>
                            <a:srgbClr val="000000"/>
                          </a:solidFill>
                          <a:latin typeface="Times New Roman" pitchFamily="18" charset="0"/>
                          <a:ea typeface="Calibri"/>
                          <a:cs typeface="Times New Roman" pitchFamily="18" charset="0"/>
                        </a:rPr>
                        <a:t>7,4</a:t>
                      </a:r>
                      <a:endParaRPr lang="ru-RU" sz="1800"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a:solidFill>
                            <a:srgbClr val="000000"/>
                          </a:solidFill>
                          <a:latin typeface="Times New Roman" pitchFamily="18" charset="0"/>
                          <a:ea typeface="Calibri"/>
                          <a:cs typeface="Times New Roman" pitchFamily="18" charset="0"/>
                        </a:rPr>
                        <a:t>0</a:t>
                      </a:r>
                      <a:endParaRPr lang="ru-RU" sz="180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488">
                <a:tc>
                  <a:txBody>
                    <a:bodyPr/>
                    <a:lstStyle/>
                    <a:p>
                      <a:pPr marL="72000" algn="just">
                        <a:lnSpc>
                          <a:spcPct val="100000"/>
                        </a:lnSpc>
                        <a:spcAft>
                          <a:spcPts val="0"/>
                        </a:spcAft>
                      </a:pPr>
                      <a:r>
                        <a:rPr lang="ru-RU" sz="1800">
                          <a:solidFill>
                            <a:srgbClr val="000000"/>
                          </a:solidFill>
                          <a:latin typeface="Times New Roman" pitchFamily="18" charset="0"/>
                          <a:ea typeface="Calibri"/>
                          <a:cs typeface="Times New Roman" pitchFamily="18" charset="0"/>
                        </a:rPr>
                        <a:t>2</a:t>
                      </a:r>
                      <a:endParaRPr lang="ru-RU" sz="180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just">
                        <a:lnSpc>
                          <a:spcPct val="100000"/>
                        </a:lnSpc>
                        <a:spcAft>
                          <a:spcPts val="0"/>
                        </a:spcAft>
                      </a:pPr>
                      <a:r>
                        <a:rPr lang="ru-RU" sz="1800">
                          <a:solidFill>
                            <a:srgbClr val="000000"/>
                          </a:solidFill>
                          <a:latin typeface="Times New Roman" pitchFamily="18" charset="0"/>
                          <a:ea typeface="Calibri"/>
                          <a:cs typeface="Times New Roman" pitchFamily="18" charset="0"/>
                        </a:rPr>
                        <a:t>МАОУ гимназия №5 г. Тюмени</a:t>
                      </a:r>
                      <a:endParaRPr lang="ru-RU" sz="1800">
                        <a:latin typeface="Times New Roman" pitchFamily="18" charset="0"/>
                        <a:ea typeface="Calibri"/>
                        <a:cs typeface="Times New Roman" pitchFamily="18" charset="0"/>
                      </a:endParaRPr>
                    </a:p>
                  </a:txBody>
                  <a:tcPr marL="30582" marR="30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dirty="0">
                          <a:solidFill>
                            <a:srgbClr val="000000"/>
                          </a:solidFill>
                          <a:latin typeface="Times New Roman" pitchFamily="18" charset="0"/>
                          <a:ea typeface="Calibri"/>
                          <a:cs typeface="Times New Roman" pitchFamily="18" charset="0"/>
                        </a:rPr>
                        <a:t>11</a:t>
                      </a:r>
                      <a:endParaRPr lang="ru-RU" sz="1800"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dirty="0">
                          <a:solidFill>
                            <a:srgbClr val="000000"/>
                          </a:solidFill>
                          <a:latin typeface="Times New Roman" pitchFamily="18" charset="0"/>
                          <a:ea typeface="Calibri"/>
                          <a:cs typeface="Times New Roman" pitchFamily="18" charset="0"/>
                        </a:rPr>
                        <a:t>36,4</a:t>
                      </a:r>
                      <a:endParaRPr lang="ru-RU" sz="1800"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dirty="0">
                          <a:solidFill>
                            <a:srgbClr val="000000"/>
                          </a:solidFill>
                          <a:latin typeface="Times New Roman" pitchFamily="18" charset="0"/>
                          <a:ea typeface="Calibri"/>
                          <a:cs typeface="Times New Roman" pitchFamily="18" charset="0"/>
                        </a:rPr>
                        <a:t>54,5</a:t>
                      </a:r>
                      <a:endParaRPr lang="ru-RU" sz="1800"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dirty="0">
                          <a:solidFill>
                            <a:srgbClr val="000000"/>
                          </a:solidFill>
                          <a:latin typeface="Times New Roman" pitchFamily="18" charset="0"/>
                          <a:ea typeface="Calibri"/>
                          <a:cs typeface="Times New Roman" pitchFamily="18" charset="0"/>
                        </a:rPr>
                        <a:t>0</a:t>
                      </a:r>
                      <a:endParaRPr lang="ru-RU" sz="1800"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a:solidFill>
                            <a:srgbClr val="000000"/>
                          </a:solidFill>
                          <a:latin typeface="Times New Roman" pitchFamily="18" charset="0"/>
                          <a:ea typeface="Calibri"/>
                          <a:cs typeface="Times New Roman" pitchFamily="18" charset="0"/>
                        </a:rPr>
                        <a:t>9,1</a:t>
                      </a:r>
                      <a:endParaRPr lang="ru-RU" sz="180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7232">
                <a:tc>
                  <a:txBody>
                    <a:bodyPr/>
                    <a:lstStyle/>
                    <a:p>
                      <a:pPr marL="72000" algn="just">
                        <a:lnSpc>
                          <a:spcPct val="100000"/>
                        </a:lnSpc>
                        <a:spcAft>
                          <a:spcPts val="0"/>
                        </a:spcAft>
                      </a:pPr>
                      <a:r>
                        <a:rPr lang="ru-RU" sz="1800" dirty="0">
                          <a:solidFill>
                            <a:srgbClr val="000000"/>
                          </a:solidFill>
                          <a:latin typeface="Times New Roman" pitchFamily="18" charset="0"/>
                          <a:ea typeface="Calibri"/>
                          <a:cs typeface="Times New Roman" pitchFamily="18" charset="0"/>
                        </a:rPr>
                        <a:t>3</a:t>
                      </a:r>
                      <a:endParaRPr lang="ru-RU" sz="1800"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just">
                        <a:lnSpc>
                          <a:spcPct val="100000"/>
                        </a:lnSpc>
                        <a:spcAft>
                          <a:spcPts val="0"/>
                        </a:spcAft>
                      </a:pPr>
                      <a:r>
                        <a:rPr lang="ru-RU" sz="1800" dirty="0">
                          <a:solidFill>
                            <a:srgbClr val="000000"/>
                          </a:solidFill>
                          <a:latin typeface="Times New Roman" pitchFamily="18" charset="0"/>
                          <a:ea typeface="Calibri"/>
                          <a:cs typeface="Times New Roman" pitchFamily="18" charset="0"/>
                        </a:rPr>
                        <a:t>МАОУ "Гимназия имени </a:t>
                      </a:r>
                      <a:r>
                        <a:rPr lang="ru-RU" sz="1800" dirty="0" smtClean="0">
                          <a:solidFill>
                            <a:srgbClr val="000000"/>
                          </a:solidFill>
                          <a:latin typeface="Times New Roman" pitchFamily="18" charset="0"/>
                          <a:ea typeface="Calibri"/>
                          <a:cs typeface="Times New Roman" pitchFamily="18" charset="0"/>
                        </a:rPr>
                        <a:t>Н.Д. </a:t>
                      </a:r>
                      <a:r>
                        <a:rPr lang="ru-RU" sz="1800" dirty="0" err="1" smtClean="0">
                          <a:solidFill>
                            <a:srgbClr val="000000"/>
                          </a:solidFill>
                          <a:latin typeface="Times New Roman" pitchFamily="18" charset="0"/>
                          <a:ea typeface="Calibri"/>
                          <a:cs typeface="Times New Roman" pitchFamily="18" charset="0"/>
                        </a:rPr>
                        <a:t>Лицмана</a:t>
                      </a:r>
                      <a:r>
                        <a:rPr lang="ru-RU" sz="1800" dirty="0">
                          <a:solidFill>
                            <a:srgbClr val="000000"/>
                          </a:solidFill>
                          <a:latin typeface="Times New Roman" pitchFamily="18" charset="0"/>
                          <a:ea typeface="Calibri"/>
                          <a:cs typeface="Times New Roman" pitchFamily="18" charset="0"/>
                        </a:rPr>
                        <a:t>"</a:t>
                      </a:r>
                      <a:endParaRPr lang="ru-RU" sz="1800" dirty="0">
                        <a:latin typeface="Times New Roman" pitchFamily="18" charset="0"/>
                        <a:ea typeface="Calibri"/>
                        <a:cs typeface="Times New Roman" pitchFamily="18" charset="0"/>
                      </a:endParaRPr>
                    </a:p>
                  </a:txBody>
                  <a:tcPr marL="30582" marR="30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dirty="0">
                          <a:solidFill>
                            <a:srgbClr val="000000"/>
                          </a:solidFill>
                          <a:latin typeface="Times New Roman" pitchFamily="18" charset="0"/>
                          <a:ea typeface="Calibri"/>
                          <a:cs typeface="Times New Roman" pitchFamily="18" charset="0"/>
                        </a:rPr>
                        <a:t>17</a:t>
                      </a:r>
                      <a:endParaRPr lang="ru-RU" sz="1800"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dirty="0">
                          <a:solidFill>
                            <a:srgbClr val="000000"/>
                          </a:solidFill>
                          <a:latin typeface="Times New Roman" pitchFamily="18" charset="0"/>
                          <a:ea typeface="Calibri"/>
                          <a:cs typeface="Times New Roman" pitchFamily="18" charset="0"/>
                        </a:rPr>
                        <a:t>35,3</a:t>
                      </a:r>
                      <a:endParaRPr lang="ru-RU" sz="1800"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a:solidFill>
                            <a:srgbClr val="000000"/>
                          </a:solidFill>
                          <a:latin typeface="Times New Roman" pitchFamily="18" charset="0"/>
                          <a:ea typeface="Calibri"/>
                          <a:cs typeface="Times New Roman" pitchFamily="18" charset="0"/>
                        </a:rPr>
                        <a:t>41,2</a:t>
                      </a:r>
                      <a:endParaRPr lang="ru-RU" sz="180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dirty="0">
                          <a:solidFill>
                            <a:srgbClr val="000000"/>
                          </a:solidFill>
                          <a:latin typeface="Times New Roman" pitchFamily="18" charset="0"/>
                          <a:ea typeface="Calibri"/>
                          <a:cs typeface="Times New Roman" pitchFamily="18" charset="0"/>
                        </a:rPr>
                        <a:t>11,8</a:t>
                      </a:r>
                      <a:endParaRPr lang="ru-RU" sz="1800"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a:solidFill>
                            <a:srgbClr val="000000"/>
                          </a:solidFill>
                          <a:latin typeface="Times New Roman" pitchFamily="18" charset="0"/>
                          <a:ea typeface="Calibri"/>
                          <a:cs typeface="Times New Roman" pitchFamily="18" charset="0"/>
                        </a:rPr>
                        <a:t>11,8</a:t>
                      </a:r>
                      <a:endParaRPr lang="ru-RU" sz="180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488">
                <a:tc>
                  <a:txBody>
                    <a:bodyPr/>
                    <a:lstStyle/>
                    <a:p>
                      <a:pPr marL="72000" algn="just">
                        <a:lnSpc>
                          <a:spcPct val="100000"/>
                        </a:lnSpc>
                        <a:spcAft>
                          <a:spcPts val="0"/>
                        </a:spcAft>
                      </a:pPr>
                      <a:r>
                        <a:rPr lang="ru-RU" sz="1800">
                          <a:solidFill>
                            <a:srgbClr val="000000"/>
                          </a:solidFill>
                          <a:latin typeface="Times New Roman" pitchFamily="18" charset="0"/>
                          <a:ea typeface="Calibri"/>
                          <a:cs typeface="Times New Roman" pitchFamily="18" charset="0"/>
                        </a:rPr>
                        <a:t>4</a:t>
                      </a:r>
                      <a:endParaRPr lang="ru-RU" sz="180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just">
                        <a:lnSpc>
                          <a:spcPct val="100000"/>
                        </a:lnSpc>
                        <a:spcAft>
                          <a:spcPts val="0"/>
                        </a:spcAft>
                      </a:pPr>
                      <a:r>
                        <a:rPr lang="ru-RU" sz="1800">
                          <a:solidFill>
                            <a:srgbClr val="000000"/>
                          </a:solidFill>
                          <a:latin typeface="Times New Roman" pitchFamily="18" charset="0"/>
                          <a:ea typeface="Calibri"/>
                          <a:cs typeface="Times New Roman" pitchFamily="18" charset="0"/>
                        </a:rPr>
                        <a:t>МАОУ гимназия №1  г. Тюмени</a:t>
                      </a:r>
                      <a:endParaRPr lang="ru-RU" sz="1800">
                        <a:latin typeface="Times New Roman" pitchFamily="18" charset="0"/>
                        <a:ea typeface="Calibri"/>
                        <a:cs typeface="Times New Roman" pitchFamily="18" charset="0"/>
                      </a:endParaRPr>
                    </a:p>
                  </a:txBody>
                  <a:tcPr marL="30582" marR="30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a:solidFill>
                            <a:srgbClr val="000000"/>
                          </a:solidFill>
                          <a:latin typeface="Times New Roman" pitchFamily="18" charset="0"/>
                          <a:ea typeface="Calibri"/>
                          <a:cs typeface="Times New Roman" pitchFamily="18" charset="0"/>
                        </a:rPr>
                        <a:t>38</a:t>
                      </a:r>
                      <a:endParaRPr lang="ru-RU" sz="180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dirty="0">
                          <a:solidFill>
                            <a:srgbClr val="000000"/>
                          </a:solidFill>
                          <a:latin typeface="Times New Roman" pitchFamily="18" charset="0"/>
                          <a:ea typeface="Calibri"/>
                          <a:cs typeface="Times New Roman" pitchFamily="18" charset="0"/>
                        </a:rPr>
                        <a:t>31,6</a:t>
                      </a:r>
                      <a:endParaRPr lang="ru-RU" sz="1800"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dirty="0">
                          <a:solidFill>
                            <a:srgbClr val="000000"/>
                          </a:solidFill>
                          <a:latin typeface="Times New Roman" pitchFamily="18" charset="0"/>
                          <a:ea typeface="Calibri"/>
                          <a:cs typeface="Times New Roman" pitchFamily="18" charset="0"/>
                        </a:rPr>
                        <a:t>44,7</a:t>
                      </a:r>
                      <a:endParaRPr lang="ru-RU" sz="1800"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dirty="0">
                          <a:solidFill>
                            <a:srgbClr val="000000"/>
                          </a:solidFill>
                          <a:latin typeface="Times New Roman" pitchFamily="18" charset="0"/>
                          <a:ea typeface="Calibri"/>
                          <a:cs typeface="Times New Roman" pitchFamily="18" charset="0"/>
                        </a:rPr>
                        <a:t>21,1</a:t>
                      </a:r>
                      <a:endParaRPr lang="ru-RU" sz="1800"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a:solidFill>
                            <a:srgbClr val="000000"/>
                          </a:solidFill>
                          <a:latin typeface="Times New Roman" pitchFamily="18" charset="0"/>
                          <a:ea typeface="Calibri"/>
                          <a:cs typeface="Times New Roman" pitchFamily="18" charset="0"/>
                        </a:rPr>
                        <a:t>2,6</a:t>
                      </a:r>
                      <a:endParaRPr lang="ru-RU" sz="180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991">
                <a:tc>
                  <a:txBody>
                    <a:bodyPr/>
                    <a:lstStyle/>
                    <a:p>
                      <a:pPr marL="72000" algn="just">
                        <a:lnSpc>
                          <a:spcPct val="100000"/>
                        </a:lnSpc>
                        <a:spcAft>
                          <a:spcPts val="0"/>
                        </a:spcAft>
                      </a:pPr>
                      <a:r>
                        <a:rPr lang="ru-RU" sz="1800">
                          <a:solidFill>
                            <a:srgbClr val="000000"/>
                          </a:solidFill>
                          <a:latin typeface="Times New Roman" pitchFamily="18" charset="0"/>
                          <a:ea typeface="Calibri"/>
                          <a:cs typeface="Times New Roman" pitchFamily="18" charset="0"/>
                        </a:rPr>
                        <a:t>5</a:t>
                      </a:r>
                      <a:endParaRPr lang="ru-RU" sz="180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just">
                        <a:lnSpc>
                          <a:spcPct val="100000"/>
                        </a:lnSpc>
                        <a:spcAft>
                          <a:spcPts val="0"/>
                        </a:spcAft>
                      </a:pPr>
                      <a:r>
                        <a:rPr lang="ru-RU" sz="1800">
                          <a:solidFill>
                            <a:srgbClr val="000000"/>
                          </a:solidFill>
                          <a:latin typeface="Times New Roman" pitchFamily="18" charset="0"/>
                          <a:ea typeface="Calibri"/>
                          <a:cs typeface="Times New Roman" pitchFamily="18" charset="0"/>
                        </a:rPr>
                        <a:t>Гимназия ТюмГУ</a:t>
                      </a:r>
                      <a:endParaRPr lang="ru-RU" sz="1800">
                        <a:latin typeface="Times New Roman" pitchFamily="18" charset="0"/>
                        <a:ea typeface="Calibri"/>
                        <a:cs typeface="Times New Roman" pitchFamily="18" charset="0"/>
                      </a:endParaRPr>
                    </a:p>
                  </a:txBody>
                  <a:tcPr marL="30582" marR="30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a:solidFill>
                            <a:srgbClr val="000000"/>
                          </a:solidFill>
                          <a:latin typeface="Times New Roman" pitchFamily="18" charset="0"/>
                          <a:ea typeface="Calibri"/>
                          <a:cs typeface="Times New Roman" pitchFamily="18" charset="0"/>
                        </a:rPr>
                        <a:t>62</a:t>
                      </a:r>
                      <a:endParaRPr lang="ru-RU" sz="180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a:solidFill>
                            <a:srgbClr val="000000"/>
                          </a:solidFill>
                          <a:latin typeface="Times New Roman" pitchFamily="18" charset="0"/>
                          <a:ea typeface="Calibri"/>
                          <a:cs typeface="Times New Roman" pitchFamily="18" charset="0"/>
                        </a:rPr>
                        <a:t>30,6</a:t>
                      </a:r>
                      <a:endParaRPr lang="ru-RU" sz="180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dirty="0">
                          <a:solidFill>
                            <a:srgbClr val="000000"/>
                          </a:solidFill>
                          <a:latin typeface="Times New Roman" pitchFamily="18" charset="0"/>
                          <a:ea typeface="Calibri"/>
                          <a:cs typeface="Times New Roman" pitchFamily="18" charset="0"/>
                        </a:rPr>
                        <a:t>54,8</a:t>
                      </a:r>
                      <a:endParaRPr lang="ru-RU" sz="1800"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dirty="0">
                          <a:solidFill>
                            <a:srgbClr val="000000"/>
                          </a:solidFill>
                          <a:latin typeface="Times New Roman" pitchFamily="18" charset="0"/>
                          <a:ea typeface="Calibri"/>
                          <a:cs typeface="Times New Roman" pitchFamily="18" charset="0"/>
                        </a:rPr>
                        <a:t>14,5</a:t>
                      </a:r>
                      <a:endParaRPr lang="ru-RU" sz="1800"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dirty="0">
                          <a:solidFill>
                            <a:srgbClr val="000000"/>
                          </a:solidFill>
                          <a:latin typeface="Times New Roman" pitchFamily="18" charset="0"/>
                          <a:ea typeface="Calibri"/>
                          <a:cs typeface="Times New Roman" pitchFamily="18" charset="0"/>
                        </a:rPr>
                        <a:t>0</a:t>
                      </a:r>
                      <a:endParaRPr lang="ru-RU" sz="1800"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488">
                <a:tc>
                  <a:txBody>
                    <a:bodyPr/>
                    <a:lstStyle/>
                    <a:p>
                      <a:pPr marL="72000" algn="just">
                        <a:lnSpc>
                          <a:spcPct val="100000"/>
                        </a:lnSpc>
                        <a:spcAft>
                          <a:spcPts val="0"/>
                        </a:spcAft>
                      </a:pPr>
                      <a:r>
                        <a:rPr lang="ru-RU" sz="1800">
                          <a:solidFill>
                            <a:srgbClr val="000000"/>
                          </a:solidFill>
                          <a:latin typeface="Times New Roman" pitchFamily="18" charset="0"/>
                          <a:ea typeface="Calibri"/>
                          <a:cs typeface="Times New Roman" pitchFamily="18" charset="0"/>
                        </a:rPr>
                        <a:t>6</a:t>
                      </a:r>
                      <a:endParaRPr lang="ru-RU" sz="180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just">
                        <a:lnSpc>
                          <a:spcPct val="100000"/>
                        </a:lnSpc>
                        <a:spcAft>
                          <a:spcPts val="0"/>
                        </a:spcAft>
                      </a:pPr>
                      <a:r>
                        <a:rPr lang="ru-RU" sz="1800">
                          <a:solidFill>
                            <a:srgbClr val="000000"/>
                          </a:solidFill>
                          <a:latin typeface="Times New Roman" pitchFamily="18" charset="0"/>
                          <a:ea typeface="Calibri"/>
                          <a:cs typeface="Times New Roman" pitchFamily="18" charset="0"/>
                        </a:rPr>
                        <a:t>ФГКОУ Тюменское ПКУ</a:t>
                      </a:r>
                      <a:endParaRPr lang="ru-RU" sz="1800">
                        <a:latin typeface="Times New Roman" pitchFamily="18" charset="0"/>
                        <a:ea typeface="Calibri"/>
                        <a:cs typeface="Times New Roman" pitchFamily="18" charset="0"/>
                      </a:endParaRPr>
                    </a:p>
                  </a:txBody>
                  <a:tcPr marL="30582" marR="30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a:solidFill>
                            <a:srgbClr val="000000"/>
                          </a:solidFill>
                          <a:latin typeface="Times New Roman" pitchFamily="18" charset="0"/>
                          <a:ea typeface="Calibri"/>
                          <a:cs typeface="Times New Roman" pitchFamily="18" charset="0"/>
                        </a:rPr>
                        <a:t>21</a:t>
                      </a:r>
                      <a:endParaRPr lang="ru-RU" sz="180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a:solidFill>
                            <a:srgbClr val="000000"/>
                          </a:solidFill>
                          <a:latin typeface="Times New Roman" pitchFamily="18" charset="0"/>
                          <a:ea typeface="Calibri"/>
                          <a:cs typeface="Times New Roman" pitchFamily="18" charset="0"/>
                        </a:rPr>
                        <a:t>23,8</a:t>
                      </a:r>
                      <a:endParaRPr lang="ru-RU" sz="180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dirty="0">
                          <a:solidFill>
                            <a:srgbClr val="000000"/>
                          </a:solidFill>
                          <a:latin typeface="Times New Roman" pitchFamily="18" charset="0"/>
                          <a:ea typeface="Calibri"/>
                          <a:cs typeface="Times New Roman" pitchFamily="18" charset="0"/>
                        </a:rPr>
                        <a:t>61,9</a:t>
                      </a:r>
                      <a:endParaRPr lang="ru-RU" sz="1800"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dirty="0">
                          <a:solidFill>
                            <a:srgbClr val="000000"/>
                          </a:solidFill>
                          <a:latin typeface="Times New Roman" pitchFamily="18" charset="0"/>
                          <a:ea typeface="Calibri"/>
                          <a:cs typeface="Times New Roman" pitchFamily="18" charset="0"/>
                        </a:rPr>
                        <a:t>14,3</a:t>
                      </a:r>
                      <a:endParaRPr lang="ru-RU" sz="1800"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dirty="0">
                          <a:solidFill>
                            <a:srgbClr val="000000"/>
                          </a:solidFill>
                          <a:latin typeface="Times New Roman" pitchFamily="18" charset="0"/>
                          <a:ea typeface="Calibri"/>
                          <a:cs typeface="Times New Roman" pitchFamily="18" charset="0"/>
                        </a:rPr>
                        <a:t>0</a:t>
                      </a:r>
                      <a:endParaRPr lang="ru-RU" sz="1800"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488">
                <a:tc>
                  <a:txBody>
                    <a:bodyPr/>
                    <a:lstStyle/>
                    <a:p>
                      <a:pPr marL="72000" algn="just">
                        <a:lnSpc>
                          <a:spcPct val="100000"/>
                        </a:lnSpc>
                        <a:spcAft>
                          <a:spcPts val="0"/>
                        </a:spcAft>
                      </a:pPr>
                      <a:r>
                        <a:rPr lang="ru-RU" sz="1800">
                          <a:solidFill>
                            <a:srgbClr val="000000"/>
                          </a:solidFill>
                          <a:latin typeface="Times New Roman" pitchFamily="18" charset="0"/>
                          <a:ea typeface="Calibri"/>
                          <a:cs typeface="Times New Roman" pitchFamily="18" charset="0"/>
                        </a:rPr>
                        <a:t>7</a:t>
                      </a:r>
                      <a:endParaRPr lang="ru-RU" sz="180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just">
                        <a:lnSpc>
                          <a:spcPct val="100000"/>
                        </a:lnSpc>
                        <a:spcAft>
                          <a:spcPts val="0"/>
                        </a:spcAft>
                      </a:pPr>
                      <a:r>
                        <a:rPr lang="ru-RU" sz="1800">
                          <a:solidFill>
                            <a:srgbClr val="000000"/>
                          </a:solidFill>
                          <a:latin typeface="Times New Roman" pitchFamily="18" charset="0"/>
                          <a:ea typeface="Calibri"/>
                          <a:cs typeface="Times New Roman" pitchFamily="18" charset="0"/>
                        </a:rPr>
                        <a:t>МАОУ СОШ №73 "Лира" г.Тюмени</a:t>
                      </a:r>
                      <a:endParaRPr lang="ru-RU" sz="1800">
                        <a:latin typeface="Times New Roman" pitchFamily="18" charset="0"/>
                        <a:ea typeface="Calibri"/>
                        <a:cs typeface="Times New Roman" pitchFamily="18" charset="0"/>
                      </a:endParaRPr>
                    </a:p>
                  </a:txBody>
                  <a:tcPr marL="30582" marR="30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a:solidFill>
                            <a:srgbClr val="000000"/>
                          </a:solidFill>
                          <a:latin typeface="Times New Roman" pitchFamily="18" charset="0"/>
                          <a:ea typeface="Calibri"/>
                          <a:cs typeface="Times New Roman" pitchFamily="18" charset="0"/>
                        </a:rPr>
                        <a:t>14</a:t>
                      </a:r>
                      <a:endParaRPr lang="ru-RU" sz="180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a:solidFill>
                            <a:srgbClr val="000000"/>
                          </a:solidFill>
                          <a:latin typeface="Times New Roman" pitchFamily="18" charset="0"/>
                          <a:ea typeface="Calibri"/>
                          <a:cs typeface="Times New Roman" pitchFamily="18" charset="0"/>
                        </a:rPr>
                        <a:t>21,4</a:t>
                      </a:r>
                      <a:endParaRPr lang="ru-RU" sz="180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a:solidFill>
                            <a:srgbClr val="000000"/>
                          </a:solidFill>
                          <a:latin typeface="Times New Roman" pitchFamily="18" charset="0"/>
                          <a:ea typeface="Calibri"/>
                          <a:cs typeface="Times New Roman" pitchFamily="18" charset="0"/>
                        </a:rPr>
                        <a:t>57,1</a:t>
                      </a:r>
                      <a:endParaRPr lang="ru-RU" sz="180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dirty="0">
                          <a:solidFill>
                            <a:srgbClr val="000000"/>
                          </a:solidFill>
                          <a:latin typeface="Times New Roman" pitchFamily="18" charset="0"/>
                          <a:ea typeface="Calibri"/>
                          <a:cs typeface="Times New Roman" pitchFamily="18" charset="0"/>
                        </a:rPr>
                        <a:t>21,4</a:t>
                      </a:r>
                      <a:endParaRPr lang="ru-RU" sz="1800"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800" dirty="0">
                          <a:solidFill>
                            <a:srgbClr val="000000"/>
                          </a:solidFill>
                          <a:latin typeface="Times New Roman" pitchFamily="18" charset="0"/>
                          <a:ea typeface="Calibri"/>
                          <a:cs typeface="Times New Roman" pitchFamily="18" charset="0"/>
                        </a:rPr>
                        <a:t>0</a:t>
                      </a:r>
                      <a:endParaRPr lang="ru-RU" sz="1800" dirty="0">
                        <a:latin typeface="Times New Roman" pitchFamily="18" charset="0"/>
                        <a:ea typeface="Calibri"/>
                        <a:cs typeface="Times New Roman" pitchFamily="18" charset="0"/>
                      </a:endParaRPr>
                    </a:p>
                  </a:txBody>
                  <a:tcPr marL="30582" marR="30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640960" cy="792088"/>
          </a:xfrm>
        </p:spPr>
        <p:style>
          <a:lnRef idx="1">
            <a:schemeClr val="accent1"/>
          </a:lnRef>
          <a:fillRef idx="2">
            <a:schemeClr val="accent1"/>
          </a:fillRef>
          <a:effectRef idx="1">
            <a:schemeClr val="accent1"/>
          </a:effectRef>
          <a:fontRef idx="minor">
            <a:schemeClr val="dk1"/>
          </a:fontRef>
        </p:style>
        <p:txBody>
          <a:bodyPr>
            <a:normAutofit/>
          </a:bodyPr>
          <a:lstStyle/>
          <a:p>
            <a:r>
              <a:rPr lang="ru-RU" sz="2000" b="1" dirty="0" smtClean="0"/>
              <a:t>ВЫВОД О ХАРАКТЕРЕ ИЗМЕНЕНИЯ РЕЗУЛЬТАТОВ ЕГЭ ПО ПРЕДМЕТУ </a:t>
            </a:r>
            <a:endParaRPr lang="ru-RU" sz="2000" b="1" dirty="0"/>
          </a:p>
        </p:txBody>
      </p:sp>
      <p:sp>
        <p:nvSpPr>
          <p:cNvPr id="3" name="Содержимое 2"/>
          <p:cNvSpPr>
            <a:spLocks noGrp="1"/>
          </p:cNvSpPr>
          <p:nvPr>
            <p:ph idx="1"/>
          </p:nvPr>
        </p:nvSpPr>
        <p:spPr>
          <a:xfrm>
            <a:off x="179512" y="1196752"/>
            <a:ext cx="8784976" cy="5472608"/>
          </a:xfrm>
          <a:solidFill>
            <a:schemeClr val="accent5">
              <a:lumMod val="20000"/>
              <a:lumOff val="80000"/>
            </a:schemeClr>
          </a:solidFill>
        </p:spPr>
        <p:txBody>
          <a:bodyPr>
            <a:noAutofit/>
          </a:bodyPr>
          <a:lstStyle/>
          <a:p>
            <a:pPr marL="36000" lvl="2" indent="0" algn="just">
              <a:lnSpc>
                <a:spcPct val="120000"/>
              </a:lnSpc>
              <a:spcBef>
                <a:spcPts val="0"/>
              </a:spcBef>
            </a:pPr>
            <a:r>
              <a:rPr lang="ru-RU" sz="2000" dirty="0" smtClean="0">
                <a:latin typeface="Times New Roman" pitchFamily="18" charset="0"/>
                <a:cs typeface="Times New Roman" pitchFamily="18" charset="0"/>
              </a:rPr>
              <a:t>Наибольшее количество результатов участников экзамена по-прежнему находятся в балловом диапазоне 42-60 баллов (в данном отчете это </a:t>
            </a:r>
            <a:r>
              <a:rPr lang="ru-RU" sz="2000" b="1" dirty="0" smtClean="0">
                <a:latin typeface="Times New Roman" pitchFamily="18" charset="0"/>
                <a:cs typeface="Times New Roman" pitchFamily="18" charset="0"/>
              </a:rPr>
              <a:t>2 анализируемая категория</a:t>
            </a:r>
            <a:r>
              <a:rPr lang="ru-RU" sz="2000" dirty="0" smtClean="0">
                <a:latin typeface="Times New Roman" pitchFamily="18" charset="0"/>
                <a:cs typeface="Times New Roman" pitchFamily="18" charset="0"/>
              </a:rPr>
              <a:t>). В 2023 году таких 1245 человек, что составляет 38,4% от общего числа участников ЕГЭ по обществознанию (в 2022 году 41,9%, в 2021 году 43%, в 2020 году – 44,2), минимальный порог баллов такими участниками преодолен. </a:t>
            </a:r>
          </a:p>
          <a:p>
            <a:pPr marL="36000" indent="0" algn="just">
              <a:lnSpc>
                <a:spcPct val="120000"/>
              </a:lnSpc>
              <a:spcBef>
                <a:spcPts val="0"/>
              </a:spcBef>
            </a:pPr>
            <a:r>
              <a:rPr lang="ru-RU" sz="2000" dirty="0" smtClean="0">
                <a:latin typeface="Times New Roman" pitchFamily="18" charset="0"/>
                <a:cs typeface="Times New Roman" pitchFamily="18" charset="0"/>
              </a:rPr>
              <a:t>В предыдущие два года отмечалось, что сохранение преобладания этого баллового диапазона происходит при ежегодном незначительном снижении, которое связано с увеличением количества результатов от 61-до 80 т.б. - </a:t>
            </a:r>
            <a:r>
              <a:rPr lang="ru-RU" sz="2000" b="1" dirty="0" smtClean="0">
                <a:latin typeface="Times New Roman" pitchFamily="18" charset="0"/>
                <a:cs typeface="Times New Roman" pitchFamily="18" charset="0"/>
              </a:rPr>
              <a:t>3 анализируемая группа. </a:t>
            </a:r>
            <a:r>
              <a:rPr lang="ru-RU" sz="2000" dirty="0" smtClean="0">
                <a:latin typeface="Times New Roman" pitchFamily="18" charset="0"/>
                <a:cs typeface="Times New Roman" pitchFamily="18" charset="0"/>
              </a:rPr>
              <a:t>В 2023 году есть принципиальное изменение – группа участников с результатами 61-80 т.б. составляет всего 814 человек - 25,2% (в 2022 – 30,5%, а в 2021 году – 27,3%).  А значит, балловый диапазон участников ЕГЭ свидетельствует о снижение готовности экзаменуемых к формату ЕГЭ, особенно к заданиям высокого уровня сложности.</a:t>
            </a:r>
          </a:p>
          <a:p>
            <a:pPr marL="36000" lvl="2" indent="0" algn="just">
              <a:lnSpc>
                <a:spcPct val="120000"/>
              </a:lnSpc>
              <a:spcBef>
                <a:spcPts val="0"/>
              </a:spcBef>
            </a:pPr>
            <a:r>
              <a:rPr lang="ru-RU" sz="2000"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640960" cy="792088"/>
          </a:xfrm>
        </p:spPr>
        <p:style>
          <a:lnRef idx="1">
            <a:schemeClr val="accent1"/>
          </a:lnRef>
          <a:fillRef idx="2">
            <a:schemeClr val="accent1"/>
          </a:fillRef>
          <a:effectRef idx="1">
            <a:schemeClr val="accent1"/>
          </a:effectRef>
          <a:fontRef idx="minor">
            <a:schemeClr val="dk1"/>
          </a:fontRef>
        </p:style>
        <p:txBody>
          <a:bodyPr>
            <a:normAutofit/>
          </a:bodyPr>
          <a:lstStyle/>
          <a:p>
            <a:r>
              <a:rPr lang="ru-RU" sz="2000" b="1" dirty="0" smtClean="0"/>
              <a:t>ВЫВОД О ХАРАКТЕРЕ ИЗМЕНЕНИЯ РЕЗУЛЬТАТОВ ЕГЭ ПО ПРЕДМЕТУ </a:t>
            </a:r>
            <a:endParaRPr lang="ru-RU" sz="2000" b="1" dirty="0"/>
          </a:p>
        </p:txBody>
      </p:sp>
      <p:sp>
        <p:nvSpPr>
          <p:cNvPr id="3" name="Содержимое 2"/>
          <p:cNvSpPr>
            <a:spLocks noGrp="1"/>
          </p:cNvSpPr>
          <p:nvPr>
            <p:ph idx="1"/>
          </p:nvPr>
        </p:nvSpPr>
        <p:spPr>
          <a:xfrm>
            <a:off x="179512" y="1124744"/>
            <a:ext cx="8784976" cy="5472608"/>
          </a:xfrm>
          <a:solidFill>
            <a:schemeClr val="accent5">
              <a:lumMod val="20000"/>
              <a:lumOff val="80000"/>
            </a:schemeClr>
          </a:solidFill>
        </p:spPr>
        <p:txBody>
          <a:bodyPr>
            <a:noAutofit/>
          </a:bodyPr>
          <a:lstStyle/>
          <a:p>
            <a:pPr marL="36000" indent="0" algn="just">
              <a:spcBef>
                <a:spcPts val="0"/>
              </a:spcBef>
            </a:pPr>
            <a:r>
              <a:rPr lang="ru-RU" sz="2200" dirty="0" smtClean="0">
                <a:latin typeface="Times New Roman" pitchFamily="18" charset="0"/>
                <a:cs typeface="Times New Roman" pitchFamily="18" charset="0"/>
              </a:rPr>
              <a:t>Кроме того, 182 человека, имеющие результаты в этом балловом диапазоне (179 человек в 2022 году, 178 в 2021 году, 160 человек в 2020 году) не смогли получить </a:t>
            </a:r>
            <a:r>
              <a:rPr lang="ru-RU" sz="2200" b="1" dirty="0" smtClean="0">
                <a:latin typeface="Times New Roman" pitchFamily="18" charset="0"/>
                <a:cs typeface="Times New Roman" pitchFamily="18" charset="0"/>
              </a:rPr>
              <a:t>45 тестовых баллов</a:t>
            </a:r>
            <a:r>
              <a:rPr lang="ru-RU" sz="2200" dirty="0" smtClean="0">
                <a:latin typeface="Times New Roman" pitchFamily="18" charset="0"/>
                <a:cs typeface="Times New Roman" pitchFamily="18" charset="0"/>
              </a:rPr>
              <a:t>, а значит - не преодолели порог, который установлен  Министерством науки и высшего образования для абитуриентов 2022 года. Иными словами, главная цель экзамена – поступление в высшие учебные заведения – ими не выполнена (кроме ВУЗов других ведомств). Такие результаты свидетельствуют о сомнительной готовности данных участников экзамена к получению профессионального высшего образования, связанного с основами социальных наук. 71 человек имеет за экзамен </a:t>
            </a:r>
            <a:r>
              <a:rPr lang="ru-RU" sz="2200" b="1" dirty="0" smtClean="0">
                <a:latin typeface="Times New Roman" pitchFamily="18" charset="0"/>
                <a:cs typeface="Times New Roman" pitchFamily="18" charset="0"/>
              </a:rPr>
              <a:t>40 баллов</a:t>
            </a:r>
            <a:r>
              <a:rPr lang="ru-RU" sz="2200" dirty="0" smtClean="0">
                <a:latin typeface="Times New Roman" pitchFamily="18" charset="0"/>
                <a:cs typeface="Times New Roman" pitchFamily="18" charset="0"/>
              </a:rPr>
              <a:t>, до положительного результата им не хватило 1 балла (2,2%), в 2022 году таких участников было 104 человека.</a:t>
            </a:r>
          </a:p>
          <a:p>
            <a:pPr marL="36000" indent="0" algn="just">
              <a:spcBef>
                <a:spcPts val="0"/>
              </a:spcBef>
            </a:pPr>
            <a:r>
              <a:rPr lang="ru-RU" sz="2200" dirty="0" smtClean="0">
                <a:latin typeface="Times New Roman" pitchFamily="18" charset="0"/>
                <a:cs typeface="Times New Roman" pitchFamily="18" charset="0"/>
              </a:rPr>
              <a:t>Все это свидетельствует о сохранении в регионе категории участников ЕГЭ, которые идут на экзамен, имея слабые представления о содержании и формате экзамена, а также об уровне своей готовности. </a:t>
            </a:r>
          </a:p>
          <a:p>
            <a:pPr marL="36000" lvl="2" indent="0" algn="just">
              <a:lnSpc>
                <a:spcPct val="120000"/>
              </a:lnSpc>
              <a:spcBef>
                <a:spcPts val="0"/>
              </a:spcBef>
            </a:pP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928992" cy="54868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ru-RU" sz="2000" b="1" dirty="0" smtClean="0"/>
              <a:t/>
            </a:r>
            <a:br>
              <a:rPr lang="ru-RU" sz="2000" b="1" dirty="0" smtClean="0"/>
            </a:br>
            <a:r>
              <a:rPr lang="ru-RU" sz="2000" b="1" dirty="0" smtClean="0"/>
              <a:t>ВЫВОД О ХАРАКТЕРЕ ИЗМЕНЕНИЯ РЕЗУЛЬТАТОВ ЕГЭ ПО ПРЕДМЕТУ </a:t>
            </a:r>
            <a:r>
              <a:rPr lang="ru-RU" sz="2000" dirty="0" smtClean="0"/>
              <a:t/>
            </a:r>
            <a:br>
              <a:rPr lang="ru-RU" sz="2000" dirty="0" smtClean="0"/>
            </a:br>
            <a:endParaRPr lang="ru-RU" sz="2000" b="1" dirty="0"/>
          </a:p>
        </p:txBody>
      </p:sp>
      <p:sp>
        <p:nvSpPr>
          <p:cNvPr id="3" name="Содержимое 2"/>
          <p:cNvSpPr>
            <a:spLocks noGrp="1"/>
          </p:cNvSpPr>
          <p:nvPr>
            <p:ph idx="1"/>
          </p:nvPr>
        </p:nvSpPr>
        <p:spPr>
          <a:xfrm>
            <a:off x="107504" y="620688"/>
            <a:ext cx="8928992" cy="6237312"/>
          </a:xfrm>
          <a:solidFill>
            <a:schemeClr val="accent5">
              <a:lumMod val="20000"/>
              <a:lumOff val="80000"/>
            </a:schemeClr>
          </a:solidFill>
        </p:spPr>
        <p:txBody>
          <a:bodyPr>
            <a:noAutofit/>
          </a:bodyPr>
          <a:lstStyle/>
          <a:p>
            <a:pPr marL="36000" indent="0" algn="just">
              <a:lnSpc>
                <a:spcPct val="120000"/>
              </a:lnSpc>
              <a:spcBef>
                <a:spcPts val="0"/>
              </a:spcBef>
            </a:pPr>
            <a:r>
              <a:rPr lang="ru-RU" sz="2100" dirty="0" smtClean="0">
                <a:latin typeface="Times New Roman" pitchFamily="18" charset="0"/>
                <a:cs typeface="Times New Roman" pitchFamily="18" charset="0"/>
              </a:rPr>
              <a:t>По показателям среднего балла (53,1) Тюменская область повторяет общероссийскую тенденцию снижения результатов по предмету. Значительно вырос в регионе процент участников, не преодолевших минимальный барьер (26,6%, что на 8% хуже показателей 2022 года). </a:t>
            </a:r>
          </a:p>
          <a:p>
            <a:pPr marL="36000" indent="0" algn="just">
              <a:lnSpc>
                <a:spcPct val="120000"/>
              </a:lnSpc>
              <a:spcBef>
                <a:spcPts val="0"/>
              </a:spcBef>
            </a:pPr>
            <a:r>
              <a:rPr lang="ru-RU" sz="2100" dirty="0" smtClean="0">
                <a:latin typeface="Times New Roman" pitchFamily="18" charset="0"/>
                <a:cs typeface="Times New Roman" pitchFamily="18" charset="0"/>
              </a:rPr>
              <a:t>В 2021 и 2022 годах на количество участников ЕГЭ влияли последствия пандемии, дистанционный режим обучения. В эти годы количество экзаменационных выборов сокращалось, в основном, за счет выпускников, чей результат ожидался невысоким или в принципе вызывал вопросы. Выпускники корректировали свои учебные усилия, максимально согласуя их с планами по поступлению, сосредоточившись на каком-то одном направлении подготовки. Таким образом, на ЕГЭ в основной период выходили, в основном, предметно мотивированные обучающиеся, для которых обществознание находится в сфере планируемых профессиональных траекторий, что сказывалось положительно как на показателях среднего балла, так и на количестве экзаменуемых, не получивших минимальный балл за ЕГЭ. </a:t>
            </a:r>
          </a:p>
          <a:p>
            <a:pPr marL="36000" indent="0" algn="just">
              <a:lnSpc>
                <a:spcPct val="120000"/>
              </a:lnSpc>
              <a:spcBef>
                <a:spcPts val="0"/>
              </a:spcBef>
              <a:buNone/>
            </a:pPr>
            <a:r>
              <a:rPr lang="ru-RU" sz="2100"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2068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ru-RU" sz="2000" b="1" dirty="0" smtClean="0"/>
              <a:t/>
            </a:r>
            <a:br>
              <a:rPr lang="ru-RU" sz="2000" b="1" dirty="0" smtClean="0"/>
            </a:br>
            <a:r>
              <a:rPr lang="ru-RU" sz="2000" b="1" dirty="0" smtClean="0"/>
              <a:t>ВЫВОД О ХАРАКТЕРЕ ИЗМЕНЕНИЯ РЕЗУЛЬТАТОВ ЕГЭ ПО ПРЕДМЕТУ </a:t>
            </a:r>
            <a:r>
              <a:rPr lang="ru-RU" sz="2000" dirty="0" smtClean="0"/>
              <a:t/>
            </a:r>
            <a:br>
              <a:rPr lang="ru-RU" sz="2000" dirty="0" smtClean="0"/>
            </a:br>
            <a:endParaRPr lang="ru-RU" sz="2000" b="1" dirty="0"/>
          </a:p>
        </p:txBody>
      </p:sp>
      <p:sp>
        <p:nvSpPr>
          <p:cNvPr id="3" name="Содержимое 2"/>
          <p:cNvSpPr>
            <a:spLocks noGrp="1"/>
          </p:cNvSpPr>
          <p:nvPr>
            <p:ph idx="1"/>
          </p:nvPr>
        </p:nvSpPr>
        <p:spPr>
          <a:xfrm>
            <a:off x="179512" y="692696"/>
            <a:ext cx="8784976" cy="6048672"/>
          </a:xfrm>
          <a:solidFill>
            <a:schemeClr val="accent5">
              <a:lumMod val="20000"/>
              <a:lumOff val="80000"/>
            </a:schemeClr>
          </a:solidFill>
        </p:spPr>
        <p:txBody>
          <a:bodyPr>
            <a:normAutofit fontScale="55000" lnSpcReduction="20000"/>
          </a:bodyPr>
          <a:lstStyle/>
          <a:p>
            <a:pPr algn="just"/>
            <a:endParaRPr lang="ru-RU" dirty="0" smtClean="0"/>
          </a:p>
          <a:p>
            <a:pPr marL="36000" indent="0" algn="just">
              <a:spcBef>
                <a:spcPts val="0"/>
              </a:spcBef>
            </a:pPr>
            <a:r>
              <a:rPr lang="ru-RU" sz="3800" dirty="0" smtClean="0">
                <a:latin typeface="Times New Roman" pitchFamily="18" charset="0"/>
                <a:cs typeface="Times New Roman" pitchFamily="18" charset="0"/>
              </a:rPr>
              <a:t>В 2023 году ВУЗы широко пользуются возможностью предоставления поступающим права самостоятельно выбрать третий предмет из перечня </a:t>
            </a:r>
            <a:r>
              <a:rPr lang="ru-RU" sz="3800" dirty="0" err="1" smtClean="0">
                <a:latin typeface="Times New Roman" pitchFamily="18" charset="0"/>
                <a:cs typeface="Times New Roman" pitchFamily="18" charset="0"/>
              </a:rPr>
              <a:t>Минобрнауки</a:t>
            </a:r>
            <a:r>
              <a:rPr lang="ru-RU" sz="3800" dirty="0" smtClean="0">
                <a:latin typeface="Times New Roman" pitchFamily="18" charset="0"/>
                <a:cs typeface="Times New Roman" pitchFamily="18" charset="0"/>
              </a:rPr>
              <a:t>. </a:t>
            </a:r>
          </a:p>
          <a:p>
            <a:pPr marL="36000" indent="0" algn="just">
              <a:spcBef>
                <a:spcPts val="0"/>
              </a:spcBef>
            </a:pPr>
            <a:r>
              <a:rPr lang="ru-RU" sz="3800" dirty="0" smtClean="0">
                <a:latin typeface="Times New Roman" pitchFamily="18" charset="0"/>
                <a:cs typeface="Times New Roman" pitchFamily="18" charset="0"/>
              </a:rPr>
              <a:t>Обществознание на ряде направлений подготовки может быть заменено английским или информатикой. Такая ситуация увеличивает количество экзаменационных выборов у выпускников. В Тюменской области в 2023 году 449 человек сдавали и обществознание, и английский язык (14,7% от ВТГ, сдававших обществознание), 134 человека сдавали обществознание и информатику (4,4% от ВТГ). В отдельных конкретных случаях это распыляет учебные усилия выпускников текущего года при подготовке к ЕГЭ. </a:t>
            </a:r>
          </a:p>
          <a:p>
            <a:pPr marL="36000" indent="0" algn="just">
              <a:spcBef>
                <a:spcPts val="0"/>
              </a:spcBef>
            </a:pPr>
            <a:r>
              <a:rPr lang="ru-RU" sz="3800" dirty="0" smtClean="0">
                <a:latin typeface="Times New Roman" pitchFamily="18" charset="0"/>
                <a:cs typeface="Times New Roman" pitchFamily="18" charset="0"/>
              </a:rPr>
              <a:t>В 2023 году доля </a:t>
            </a:r>
            <a:r>
              <a:rPr lang="ru-RU" sz="3800" dirty="0" err="1" smtClean="0">
                <a:latin typeface="Times New Roman" pitchFamily="18" charset="0"/>
                <a:cs typeface="Times New Roman" pitchFamily="18" charset="0"/>
              </a:rPr>
              <a:t>высокобалльников</a:t>
            </a:r>
            <a:r>
              <a:rPr lang="ru-RU" sz="3800" dirty="0" smtClean="0">
                <a:latin typeface="Times New Roman" pitchFamily="18" charset="0"/>
                <a:cs typeface="Times New Roman" pitchFamily="18" charset="0"/>
              </a:rPr>
              <a:t> в регионе вернулась к показателям 2021 года и составила 9,7% (в 2022 году этот показатель снижался на 0,9% и составлял 8,8%). При одновременном повышении количества участников экзамена, не получивших минимальный балл, это доказывает более высокую дифференцирующую способность заданий КИМ ЕГЭ-2023 по предмету. Подтверждает данный вывод и тот факт, что в 2023 году в Тюменской области количество </a:t>
            </a:r>
            <a:r>
              <a:rPr lang="ru-RU" sz="3800" dirty="0" err="1" smtClean="0">
                <a:latin typeface="Times New Roman" pitchFamily="18" charset="0"/>
                <a:cs typeface="Times New Roman" pitchFamily="18" charset="0"/>
              </a:rPr>
              <a:t>стобалльников</a:t>
            </a:r>
            <a:r>
              <a:rPr lang="ru-RU" sz="3800" dirty="0" smtClean="0">
                <a:latin typeface="Times New Roman" pitchFamily="18" charset="0"/>
                <a:cs typeface="Times New Roman" pitchFamily="18" charset="0"/>
              </a:rPr>
              <a:t> вернулось к уровню 2018-2019 гг. </a:t>
            </a:r>
          </a:p>
          <a:p>
            <a:pPr marL="36000" indent="0" algn="just">
              <a:spcBef>
                <a:spcPts val="0"/>
              </a:spcBef>
            </a:pPr>
            <a:r>
              <a:rPr lang="ru-RU" sz="3800" dirty="0" smtClean="0">
                <a:latin typeface="Times New Roman" pitchFamily="18" charset="0"/>
                <a:cs typeface="Times New Roman" pitchFamily="18" charset="0"/>
              </a:rPr>
              <a:t>Из участников ЕГЭ, сдававших экзамен, 1 человек (г. Тюмень) получил максимальный балл. В 2021 и 2022 году – 7 человек.</a:t>
            </a:r>
          </a:p>
          <a:p>
            <a:pPr marL="36000" indent="0" algn="just">
              <a:spcBef>
                <a:spcPts val="0"/>
              </a:spcBef>
              <a:buNone/>
            </a:pPr>
            <a:r>
              <a:rPr lang="ru-RU" sz="3800" dirty="0" smtClean="0"/>
              <a:t>	</a:t>
            </a:r>
            <a:endParaRPr lang="ru-RU" sz="3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2068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ru-RU" sz="2000" b="1" dirty="0" smtClean="0"/>
              <a:t/>
            </a:r>
            <a:br>
              <a:rPr lang="ru-RU" sz="2000" b="1" dirty="0" smtClean="0"/>
            </a:br>
            <a:r>
              <a:rPr lang="ru-RU" sz="2000" b="1" dirty="0" smtClean="0"/>
              <a:t>ВЫВОД О ХАРАКТЕРЕ ИЗМЕНЕНИЯ РЕЗУЛЬТАТОВ ЕГЭ ПО ПРЕДМЕТУ </a:t>
            </a:r>
            <a:r>
              <a:rPr lang="ru-RU" sz="2000" dirty="0" smtClean="0"/>
              <a:t/>
            </a:r>
            <a:br>
              <a:rPr lang="ru-RU" sz="2000" dirty="0" smtClean="0"/>
            </a:br>
            <a:endParaRPr lang="ru-RU" sz="2000" b="1" dirty="0"/>
          </a:p>
        </p:txBody>
      </p:sp>
      <p:sp>
        <p:nvSpPr>
          <p:cNvPr id="3" name="Содержимое 2"/>
          <p:cNvSpPr>
            <a:spLocks noGrp="1"/>
          </p:cNvSpPr>
          <p:nvPr>
            <p:ph idx="1"/>
          </p:nvPr>
        </p:nvSpPr>
        <p:spPr>
          <a:xfrm>
            <a:off x="179512" y="692696"/>
            <a:ext cx="8784976" cy="6048672"/>
          </a:xfrm>
          <a:solidFill>
            <a:schemeClr val="accent5">
              <a:lumMod val="20000"/>
              <a:lumOff val="80000"/>
            </a:schemeClr>
          </a:solidFill>
        </p:spPr>
        <p:txBody>
          <a:bodyPr>
            <a:normAutofit fontScale="77500" lnSpcReduction="20000"/>
          </a:bodyPr>
          <a:lstStyle/>
          <a:p>
            <a:pPr marL="72000" indent="0" algn="just">
              <a:spcBef>
                <a:spcPts val="0"/>
              </a:spcBef>
            </a:pPr>
            <a:r>
              <a:rPr lang="ru-RU" sz="3400" dirty="0" smtClean="0">
                <a:latin typeface="Times New Roman" pitchFamily="18" charset="0"/>
                <a:cs typeface="Times New Roman" pitchFamily="18" charset="0"/>
              </a:rPr>
              <a:t>Как и в 2016-2021 годах можно говорить о тенденции усиления поляризации в результатах экзамена между категориями участников с разным уровнем предметной подготовки. Полярные категории – не преодолевшие порог ЕГЭ и </a:t>
            </a:r>
            <a:r>
              <a:rPr lang="ru-RU" sz="3400" dirty="0" err="1" smtClean="0">
                <a:latin typeface="Times New Roman" pitchFamily="18" charset="0"/>
                <a:cs typeface="Times New Roman" pitchFamily="18" charset="0"/>
              </a:rPr>
              <a:t>высокобалльники</a:t>
            </a:r>
            <a:r>
              <a:rPr lang="ru-RU" sz="3400" dirty="0" smtClean="0">
                <a:latin typeface="Times New Roman" pitchFamily="18" charset="0"/>
                <a:cs typeface="Times New Roman" pitchFamily="18" charset="0"/>
              </a:rPr>
              <a:t> – численно и в долевом отношении возросли, а количество экзаменуемых, получивших </a:t>
            </a:r>
            <a:r>
              <a:rPr lang="ru-RU" sz="3400" dirty="0" err="1" smtClean="0">
                <a:latin typeface="Times New Roman" pitchFamily="18" charset="0"/>
                <a:cs typeface="Times New Roman" pitchFamily="18" charset="0"/>
              </a:rPr>
              <a:t>средне-низкие</a:t>
            </a:r>
            <a:r>
              <a:rPr lang="ru-RU" sz="3400" dirty="0" smtClean="0">
                <a:latin typeface="Times New Roman" pitchFamily="18" charset="0"/>
                <a:cs typeface="Times New Roman" pitchFamily="18" charset="0"/>
              </a:rPr>
              <a:t> (42-60 т.б.) и средние баллы (61-81 т.б.) – уменьшилось. </a:t>
            </a:r>
          </a:p>
          <a:p>
            <a:pPr marL="72000" indent="0" algn="just">
              <a:spcBef>
                <a:spcPts val="0"/>
              </a:spcBef>
            </a:pPr>
            <a:r>
              <a:rPr lang="ru-RU" sz="3400" dirty="0" smtClean="0">
                <a:latin typeface="Times New Roman" pitchFamily="18" charset="0"/>
                <a:cs typeface="Times New Roman" pitchFamily="18" charset="0"/>
              </a:rPr>
              <a:t>Наряду с другими факторами подобный эффект мог стать результатом уменьшения баллов за </a:t>
            </a:r>
            <a:r>
              <a:rPr lang="ru-RU" sz="3400" b="1" dirty="0" smtClean="0">
                <a:latin typeface="Times New Roman" pitchFamily="18" charset="0"/>
                <a:cs typeface="Times New Roman" pitchFamily="18" charset="0"/>
              </a:rPr>
              <a:t>задание 3</a:t>
            </a:r>
            <a:r>
              <a:rPr lang="ru-RU" sz="3400" dirty="0" smtClean="0">
                <a:latin typeface="Times New Roman" pitchFamily="18" charset="0"/>
                <a:cs typeface="Times New Roman" pitchFamily="18" charset="0"/>
              </a:rPr>
              <a:t> в первой части работы и увеличение стоимости </a:t>
            </a:r>
            <a:r>
              <a:rPr lang="ru-RU" sz="3400" b="1" dirty="0" smtClean="0">
                <a:latin typeface="Times New Roman" pitchFamily="18" charset="0"/>
                <a:cs typeface="Times New Roman" pitchFamily="18" charset="0"/>
              </a:rPr>
              <a:t>задания 25</a:t>
            </a:r>
            <a:r>
              <a:rPr lang="ru-RU" sz="3400" dirty="0" smtClean="0">
                <a:latin typeface="Times New Roman" pitchFamily="18" charset="0"/>
                <a:cs typeface="Times New Roman" pitchFamily="18" charset="0"/>
              </a:rPr>
              <a:t> до 6 баллов. </a:t>
            </a:r>
          </a:p>
          <a:p>
            <a:pPr marL="72000" indent="0" algn="just">
              <a:spcBef>
                <a:spcPts val="0"/>
              </a:spcBef>
            </a:pPr>
            <a:r>
              <a:rPr lang="ru-RU" sz="3400" dirty="0" smtClean="0">
                <a:latin typeface="Times New Roman" pitchFamily="18" charset="0"/>
                <a:cs typeface="Times New Roman" pitchFamily="18" charset="0"/>
              </a:rPr>
              <a:t>Процент заданий повышенного и высокого уровня сложности в новом формате экзамена возрос, а доля заданий базового уровня сложности несколько сократилась, что вкупе с конкретизацией критериев ряда заданий 2 части работы изменило результаты ЕГЭ.</a:t>
            </a:r>
          </a:p>
          <a:p>
            <a:pPr marL="72000" indent="0" algn="just">
              <a:spcBef>
                <a:spcPts val="0"/>
              </a:spcBef>
            </a:pPr>
            <a:endParaRPr lang="ru-RU" sz="3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79512" y="188640"/>
            <a:ext cx="8784976" cy="1228998"/>
          </a:xfrm>
          <a:ln/>
        </p:spPr>
        <p:style>
          <a:lnRef idx="1">
            <a:schemeClr val="accent1"/>
          </a:lnRef>
          <a:fillRef idx="2">
            <a:schemeClr val="accent1"/>
          </a:fillRef>
          <a:effectRef idx="1">
            <a:schemeClr val="accent1"/>
          </a:effectRef>
          <a:fontRef idx="minor">
            <a:schemeClr val="dk1"/>
          </a:fontRef>
        </p:style>
        <p:txBody>
          <a:bodyPr>
            <a:noAutofit/>
          </a:bodyPr>
          <a:lstStyle/>
          <a:p>
            <a:pPr lvl="0"/>
            <a:r>
              <a:rPr lang="ru-RU" sz="3600" b="1" dirty="0" smtClean="0" bmk="_Toc424490574">
                <a:solidFill>
                  <a:srgbClr val="FF0000"/>
                </a:solidFill>
                <a:latin typeface="Times New Roman" pitchFamily="18" charset="0"/>
                <a:ea typeface="Calibri" pitchFamily="34" charset="0"/>
                <a:cs typeface="Times New Roman" pitchFamily="18" charset="0"/>
              </a:rPr>
              <a:t/>
            </a:r>
            <a:br>
              <a:rPr lang="ru-RU" sz="3600" b="1" dirty="0" smtClean="0" bmk="_Toc424490574">
                <a:solidFill>
                  <a:srgbClr val="FF0000"/>
                </a:solidFill>
                <a:latin typeface="Times New Roman" pitchFamily="18" charset="0"/>
                <a:ea typeface="Calibri" pitchFamily="34" charset="0"/>
                <a:cs typeface="Times New Roman" pitchFamily="18" charset="0"/>
              </a:rPr>
            </a:br>
            <a:r>
              <a:rPr lang="ru-RU" sz="3600" b="1" dirty="0" smtClean="0" bmk="_Toc424490574">
                <a:solidFill>
                  <a:srgbClr val="002060"/>
                </a:solidFill>
                <a:latin typeface="Times New Roman" pitchFamily="18" charset="0"/>
                <a:ea typeface="Calibri" pitchFamily="34" charset="0"/>
                <a:cs typeface="Times New Roman" pitchFamily="18" charset="0"/>
              </a:rPr>
              <a:t>Количество участников ЕГЭ по обществознанию за 4 года</a:t>
            </a:r>
            <a:r>
              <a:rPr lang="ru-RU" sz="3600" b="1" dirty="0" smtClean="0">
                <a:solidFill>
                  <a:srgbClr val="FF0000"/>
                </a:solidFill>
                <a:latin typeface="Times New Roman" pitchFamily="18" charset="0"/>
                <a:cs typeface="Times New Roman" pitchFamily="18" charset="0"/>
              </a:rPr>
              <a:t/>
            </a:r>
            <a:br>
              <a:rPr lang="ru-RU" sz="3600" b="1" dirty="0" smtClean="0">
                <a:solidFill>
                  <a:srgbClr val="FF0000"/>
                </a:solidFill>
                <a:latin typeface="Times New Roman" pitchFamily="18" charset="0"/>
                <a:cs typeface="Times New Roman" pitchFamily="18" charset="0"/>
              </a:rPr>
            </a:br>
            <a:endParaRPr lang="ru-RU" sz="3600" dirty="0"/>
          </a:p>
        </p:txBody>
      </p:sp>
      <p:graphicFrame>
        <p:nvGraphicFramePr>
          <p:cNvPr id="6" name="Таблица 5"/>
          <p:cNvGraphicFramePr>
            <a:graphicFrameLocks noGrp="1"/>
          </p:cNvGraphicFramePr>
          <p:nvPr/>
        </p:nvGraphicFramePr>
        <p:xfrm>
          <a:off x="179512" y="1700808"/>
          <a:ext cx="8640957" cy="4982955"/>
        </p:xfrm>
        <a:graphic>
          <a:graphicData uri="http://schemas.openxmlformats.org/drawingml/2006/table">
            <a:tbl>
              <a:tblPr/>
              <a:tblGrid>
                <a:gridCol w="870794"/>
                <a:gridCol w="1339683"/>
                <a:gridCol w="885867"/>
                <a:gridCol w="1296144"/>
                <a:gridCol w="936104"/>
                <a:gridCol w="1152128"/>
                <a:gridCol w="1021506"/>
                <a:gridCol w="1138731"/>
              </a:tblGrid>
              <a:tr h="640895">
                <a:tc gridSpan="2">
                  <a:txBody>
                    <a:bodyPr/>
                    <a:lstStyle/>
                    <a:p>
                      <a:pPr algn="ctr">
                        <a:spcAft>
                          <a:spcPts val="0"/>
                        </a:spcAft>
                        <a:tabLst>
                          <a:tab pos="6553200" algn="l"/>
                        </a:tabLst>
                      </a:pPr>
                      <a:r>
                        <a:rPr lang="ru-RU" sz="2800" b="1" dirty="0" smtClean="0">
                          <a:latin typeface="Times New Roman"/>
                          <a:ea typeface="Calibri"/>
                          <a:cs typeface="Times New Roman"/>
                        </a:rPr>
                        <a:t>2020</a:t>
                      </a:r>
                      <a:endParaRPr lang="ru-RU" sz="2800" dirty="0">
                        <a:latin typeface="Times New Roman"/>
                        <a:ea typeface="Calibri"/>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lang="ru-RU"/>
                    </a:p>
                  </a:txBody>
                  <a:tcPr/>
                </a:tc>
                <a:tc gridSpan="2">
                  <a:txBody>
                    <a:bodyPr/>
                    <a:lstStyle/>
                    <a:p>
                      <a:pPr algn="ctr">
                        <a:spcAft>
                          <a:spcPts val="0"/>
                        </a:spcAft>
                        <a:tabLst>
                          <a:tab pos="6553200" algn="l"/>
                        </a:tabLst>
                      </a:pPr>
                      <a:r>
                        <a:rPr lang="ru-RU" sz="2800" b="1" dirty="0" smtClean="0">
                          <a:latin typeface="Times New Roman"/>
                          <a:ea typeface="Calibri"/>
                          <a:cs typeface="Times New Roman"/>
                        </a:rPr>
                        <a:t>2021</a:t>
                      </a:r>
                      <a:endParaRPr lang="ru-RU" sz="2800" dirty="0">
                        <a:latin typeface="Times New Roman"/>
                        <a:ea typeface="Calibri"/>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lang="ru-RU"/>
                    </a:p>
                  </a:txBody>
                  <a:tcPr/>
                </a:tc>
                <a:tc gridSpan="2">
                  <a:txBody>
                    <a:bodyPr/>
                    <a:lstStyle/>
                    <a:p>
                      <a:pPr algn="ctr">
                        <a:spcAft>
                          <a:spcPts val="0"/>
                        </a:spcAft>
                        <a:tabLst>
                          <a:tab pos="6553200" algn="l"/>
                        </a:tabLst>
                      </a:pPr>
                      <a:r>
                        <a:rPr lang="ru-RU" sz="2800" b="1" dirty="0" smtClean="0">
                          <a:latin typeface="Times New Roman"/>
                          <a:ea typeface="Calibri"/>
                          <a:cs typeface="Times New Roman"/>
                        </a:rPr>
                        <a:t>2022</a:t>
                      </a:r>
                      <a:endParaRPr lang="ru-RU" sz="2800" dirty="0">
                        <a:latin typeface="Times New Roman"/>
                        <a:ea typeface="Calibri"/>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lang="ru-RU"/>
                    </a:p>
                  </a:txBody>
                  <a:tcPr/>
                </a:tc>
                <a:tc gridSpan="2">
                  <a:txBody>
                    <a:bodyPr/>
                    <a:lstStyle/>
                    <a:p>
                      <a:pPr algn="ctr">
                        <a:spcAft>
                          <a:spcPts val="0"/>
                        </a:spcAft>
                        <a:tabLst>
                          <a:tab pos="6553200" algn="l"/>
                        </a:tabLst>
                      </a:pPr>
                      <a:r>
                        <a:rPr lang="ru-RU" sz="2800" b="1" dirty="0" smtClean="0">
                          <a:latin typeface="Times New Roman"/>
                          <a:ea typeface="Calibri"/>
                          <a:cs typeface="Times New Roman"/>
                        </a:rPr>
                        <a:t>2023</a:t>
                      </a:r>
                      <a:endParaRPr lang="ru-RU" sz="2800" b="1" dirty="0">
                        <a:latin typeface="Times New Roman"/>
                        <a:ea typeface="Calibri"/>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pPr algn="ctr">
                        <a:spcAft>
                          <a:spcPts val="0"/>
                        </a:spcAft>
                        <a:tabLst>
                          <a:tab pos="6553200" algn="l"/>
                        </a:tabLst>
                      </a:pPr>
                      <a:endParaRPr lang="ru-RU" sz="2800" dirty="0">
                        <a:latin typeface="Times New Roman"/>
                        <a:ea typeface="Calibri"/>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3124360">
                <a:tc>
                  <a:txBody>
                    <a:bodyPr/>
                    <a:lstStyle/>
                    <a:p>
                      <a:pPr algn="ctr">
                        <a:spcAft>
                          <a:spcPts val="0"/>
                        </a:spcAft>
                        <a:tabLst>
                          <a:tab pos="6553200" algn="l"/>
                        </a:tabLst>
                      </a:pPr>
                      <a:r>
                        <a:rPr lang="ru-RU" sz="2000" b="1" dirty="0">
                          <a:latin typeface="Times New Roman"/>
                          <a:ea typeface="Calibri"/>
                          <a:cs typeface="Times New Roman"/>
                        </a:rPr>
                        <a:t>чел.</a:t>
                      </a: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tabLst>
                          <a:tab pos="6553200" algn="l"/>
                        </a:tabLst>
                      </a:pPr>
                      <a:r>
                        <a:rPr lang="ru-RU" sz="2000" b="1" dirty="0">
                          <a:latin typeface="Times New Roman"/>
                          <a:ea typeface="Calibri"/>
                          <a:cs typeface="Times New Roman"/>
                        </a:rPr>
                        <a:t>% </a:t>
                      </a:r>
                      <a:endParaRPr lang="ru-RU" sz="2000" b="1" dirty="0" smtClean="0">
                        <a:latin typeface="Times New Roman"/>
                        <a:ea typeface="Calibri"/>
                        <a:cs typeface="Times New Roman"/>
                      </a:endParaRPr>
                    </a:p>
                    <a:p>
                      <a:pPr algn="ctr">
                        <a:spcAft>
                          <a:spcPts val="0"/>
                        </a:spcAft>
                        <a:tabLst>
                          <a:tab pos="6553200" algn="l"/>
                        </a:tabLst>
                      </a:pPr>
                      <a:r>
                        <a:rPr lang="ru-RU" sz="2000" b="1" dirty="0" smtClean="0">
                          <a:latin typeface="Times New Roman"/>
                          <a:ea typeface="Calibri"/>
                          <a:cs typeface="Times New Roman"/>
                        </a:rPr>
                        <a:t>От</a:t>
                      </a:r>
                    </a:p>
                    <a:p>
                      <a:pPr algn="ctr">
                        <a:spcAft>
                          <a:spcPts val="0"/>
                        </a:spcAft>
                        <a:tabLst>
                          <a:tab pos="6553200" algn="l"/>
                        </a:tabLst>
                      </a:pPr>
                      <a:r>
                        <a:rPr lang="ru-RU" sz="2000" b="1" dirty="0" smtClean="0">
                          <a:latin typeface="Times New Roman"/>
                          <a:ea typeface="Calibri"/>
                          <a:cs typeface="Times New Roman"/>
                        </a:rPr>
                        <a:t> </a:t>
                      </a:r>
                      <a:r>
                        <a:rPr lang="ru-RU" sz="2000" b="1" dirty="0">
                          <a:latin typeface="Times New Roman"/>
                          <a:ea typeface="Calibri"/>
                          <a:cs typeface="Times New Roman"/>
                        </a:rPr>
                        <a:t>общего числа участников</a:t>
                      </a: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tabLst>
                          <a:tab pos="6553200" algn="l"/>
                        </a:tabLst>
                      </a:pPr>
                      <a:r>
                        <a:rPr lang="ru-RU" sz="2000" b="1" dirty="0">
                          <a:latin typeface="Times New Roman"/>
                          <a:ea typeface="Calibri"/>
                          <a:cs typeface="Times New Roman"/>
                        </a:rPr>
                        <a:t>чел.</a:t>
                      </a: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tabLst>
                          <a:tab pos="6553200" algn="l"/>
                        </a:tabLst>
                      </a:pPr>
                      <a:r>
                        <a:rPr lang="ru-RU" sz="2000" b="1" dirty="0" smtClean="0">
                          <a:latin typeface="Times New Roman"/>
                          <a:ea typeface="Calibri"/>
                          <a:cs typeface="Times New Roman"/>
                        </a:rPr>
                        <a:t>% </a:t>
                      </a:r>
                    </a:p>
                    <a:p>
                      <a:pPr algn="ctr">
                        <a:spcAft>
                          <a:spcPts val="0"/>
                        </a:spcAft>
                        <a:tabLst>
                          <a:tab pos="6553200" algn="l"/>
                        </a:tabLst>
                      </a:pPr>
                      <a:r>
                        <a:rPr lang="ru-RU" sz="2000" b="1" dirty="0" smtClean="0">
                          <a:latin typeface="Times New Roman"/>
                          <a:ea typeface="Calibri"/>
                          <a:cs typeface="Times New Roman"/>
                        </a:rPr>
                        <a:t>От</a:t>
                      </a:r>
                    </a:p>
                    <a:p>
                      <a:pPr algn="ctr">
                        <a:spcAft>
                          <a:spcPts val="0"/>
                        </a:spcAft>
                        <a:tabLst>
                          <a:tab pos="6553200" algn="l"/>
                        </a:tabLst>
                      </a:pPr>
                      <a:r>
                        <a:rPr lang="ru-RU" sz="2000" b="1" dirty="0" smtClean="0">
                          <a:latin typeface="Times New Roman"/>
                          <a:ea typeface="Calibri"/>
                          <a:cs typeface="Times New Roman"/>
                        </a:rPr>
                        <a:t> общего числа участников</a:t>
                      </a:r>
                      <a:endParaRPr lang="ru-RU" sz="2000" b="1" dirty="0">
                        <a:latin typeface="Times New Roman"/>
                        <a:ea typeface="Calibri"/>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tabLst>
                          <a:tab pos="6553200" algn="l"/>
                        </a:tabLst>
                      </a:pPr>
                      <a:r>
                        <a:rPr lang="ru-RU" sz="2000" b="1" dirty="0">
                          <a:latin typeface="Times New Roman"/>
                          <a:ea typeface="Calibri"/>
                          <a:cs typeface="Times New Roman"/>
                        </a:rPr>
                        <a:t>чел.</a:t>
                      </a: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tabLst>
                          <a:tab pos="6553200" algn="l"/>
                        </a:tabLst>
                      </a:pPr>
                      <a:r>
                        <a:rPr lang="ru-RU" sz="2000" b="1" dirty="0" smtClean="0">
                          <a:latin typeface="Times New Roman"/>
                          <a:ea typeface="Calibri"/>
                          <a:cs typeface="Times New Roman"/>
                        </a:rPr>
                        <a:t>% </a:t>
                      </a:r>
                    </a:p>
                    <a:p>
                      <a:pPr algn="ctr">
                        <a:spcAft>
                          <a:spcPts val="0"/>
                        </a:spcAft>
                        <a:tabLst>
                          <a:tab pos="6553200" algn="l"/>
                        </a:tabLst>
                      </a:pPr>
                      <a:r>
                        <a:rPr lang="ru-RU" sz="2000" b="1" dirty="0" smtClean="0">
                          <a:latin typeface="Times New Roman"/>
                          <a:ea typeface="Calibri"/>
                          <a:cs typeface="Times New Roman"/>
                        </a:rPr>
                        <a:t>От</a:t>
                      </a:r>
                    </a:p>
                    <a:p>
                      <a:pPr algn="ctr">
                        <a:spcAft>
                          <a:spcPts val="0"/>
                        </a:spcAft>
                        <a:tabLst>
                          <a:tab pos="6553200" algn="l"/>
                        </a:tabLst>
                      </a:pPr>
                      <a:r>
                        <a:rPr lang="ru-RU" sz="2000" b="1" dirty="0" smtClean="0">
                          <a:latin typeface="Times New Roman"/>
                          <a:ea typeface="Calibri"/>
                          <a:cs typeface="Times New Roman"/>
                        </a:rPr>
                        <a:t> общего числа участников</a:t>
                      </a:r>
                      <a:endParaRPr lang="ru-RU" sz="2000" b="1" dirty="0">
                        <a:latin typeface="Times New Roman"/>
                        <a:ea typeface="Calibri"/>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tabLst>
                          <a:tab pos="6553200" algn="l"/>
                        </a:tabLst>
                      </a:pPr>
                      <a:r>
                        <a:rPr lang="ru-RU" sz="2000" b="1" dirty="0">
                          <a:latin typeface="Times New Roman"/>
                          <a:ea typeface="Calibri"/>
                          <a:cs typeface="Times New Roman"/>
                        </a:rPr>
                        <a:t>чел.</a:t>
                      </a: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tabLst>
                          <a:tab pos="6553200" algn="l"/>
                        </a:tabLst>
                      </a:pPr>
                      <a:r>
                        <a:rPr lang="ru-RU" sz="2000" b="1" dirty="0" smtClean="0">
                          <a:latin typeface="Times New Roman"/>
                          <a:ea typeface="Calibri"/>
                          <a:cs typeface="Times New Roman"/>
                        </a:rPr>
                        <a:t>% </a:t>
                      </a:r>
                    </a:p>
                    <a:p>
                      <a:pPr algn="ctr">
                        <a:spcAft>
                          <a:spcPts val="0"/>
                        </a:spcAft>
                        <a:tabLst>
                          <a:tab pos="6553200" algn="l"/>
                        </a:tabLst>
                      </a:pPr>
                      <a:r>
                        <a:rPr lang="ru-RU" sz="2000" b="1" dirty="0" smtClean="0">
                          <a:latin typeface="Times New Roman"/>
                          <a:ea typeface="Calibri"/>
                          <a:cs typeface="Times New Roman"/>
                        </a:rPr>
                        <a:t>От</a:t>
                      </a:r>
                    </a:p>
                    <a:p>
                      <a:pPr algn="ctr">
                        <a:spcAft>
                          <a:spcPts val="0"/>
                        </a:spcAft>
                        <a:tabLst>
                          <a:tab pos="6553200" algn="l"/>
                        </a:tabLst>
                      </a:pPr>
                      <a:r>
                        <a:rPr lang="ru-RU" sz="2000" b="1" dirty="0" smtClean="0">
                          <a:latin typeface="Times New Roman"/>
                          <a:ea typeface="Calibri"/>
                          <a:cs typeface="Times New Roman"/>
                        </a:rPr>
                        <a:t> общего числа участников</a:t>
                      </a:r>
                      <a:endParaRPr lang="ru-RU" sz="2000" b="1" dirty="0">
                        <a:latin typeface="Times New Roman"/>
                        <a:ea typeface="Calibri"/>
                        <a:cs typeface="Times New Roman"/>
                      </a:endParaRPr>
                    </a:p>
                  </a:txBody>
                  <a:tcPr marL="67235" marR="672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1217700">
                <a:tc>
                  <a:txBody>
                    <a:bodyPr/>
                    <a:lstStyle/>
                    <a:p>
                      <a:pPr marL="0" algn="ctr" defTabSz="914400" rtl="0" eaLnBrk="1" latinLnBrk="0" hangingPunct="1">
                        <a:spcAft>
                          <a:spcPts val="0"/>
                        </a:spcAft>
                        <a:tabLst>
                          <a:tab pos="6553200" algn="l"/>
                        </a:tabLst>
                      </a:pPr>
                      <a:r>
                        <a:rPr lang="ru-RU" sz="2800" b="1" kern="1200" dirty="0" smtClean="0">
                          <a:solidFill>
                            <a:schemeClr val="tx1"/>
                          </a:solidFill>
                          <a:latin typeface="Times New Roman"/>
                          <a:ea typeface="Calibri"/>
                          <a:cs typeface="Times New Roman"/>
                        </a:rPr>
                        <a:t>2890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algn="ctr" defTabSz="914400" rtl="0" eaLnBrk="1" latinLnBrk="0" hangingPunct="1">
                        <a:spcAft>
                          <a:spcPts val="0"/>
                        </a:spcAft>
                        <a:tabLst>
                          <a:tab pos="6553200" algn="l"/>
                        </a:tabLst>
                      </a:pPr>
                      <a:r>
                        <a:rPr lang="ru-RU" sz="2800" b="1" kern="1200" dirty="0" smtClean="0">
                          <a:solidFill>
                            <a:schemeClr val="tx1"/>
                          </a:solidFill>
                          <a:latin typeface="Times New Roman"/>
                          <a:ea typeface="Calibri"/>
                          <a:cs typeface="Times New Roman"/>
                        </a:rPr>
                        <a:t>39,3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algn="ctr" defTabSz="914400" rtl="0" eaLnBrk="1" latinLnBrk="0" hangingPunct="1">
                        <a:spcAft>
                          <a:spcPts val="0"/>
                        </a:spcAft>
                        <a:tabLst>
                          <a:tab pos="6553200" algn="l"/>
                        </a:tabLst>
                      </a:pPr>
                      <a:r>
                        <a:rPr lang="ru-RU" sz="2800" b="1" kern="1200" dirty="0" smtClean="0">
                          <a:solidFill>
                            <a:schemeClr val="tx1"/>
                          </a:solidFill>
                          <a:latin typeface="Times New Roman"/>
                          <a:ea typeface="Calibri"/>
                          <a:cs typeface="Times New Roman"/>
                        </a:rPr>
                        <a:t>3101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algn="ctr" defTabSz="914400" rtl="0" eaLnBrk="1" latinLnBrk="0" hangingPunct="1">
                        <a:spcAft>
                          <a:spcPts val="0"/>
                        </a:spcAft>
                        <a:tabLst>
                          <a:tab pos="6553200" algn="l"/>
                        </a:tabLst>
                      </a:pPr>
                      <a:r>
                        <a:rPr lang="ru-RU" sz="2800" b="1" kern="1200" dirty="0" smtClean="0">
                          <a:solidFill>
                            <a:schemeClr val="tx1"/>
                          </a:solidFill>
                          <a:latin typeface="Times New Roman"/>
                          <a:ea typeface="Calibri"/>
                          <a:cs typeface="Times New Roman"/>
                        </a:rPr>
                        <a:t>40,6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algn="ctr" defTabSz="914400" rtl="0" eaLnBrk="1" latinLnBrk="0" hangingPunct="1">
                        <a:spcAft>
                          <a:spcPts val="0"/>
                        </a:spcAft>
                        <a:tabLst>
                          <a:tab pos="6553200" algn="l"/>
                        </a:tabLst>
                      </a:pPr>
                      <a:r>
                        <a:rPr lang="ru-RU" sz="2800" b="1" kern="1200" dirty="0" smtClean="0">
                          <a:solidFill>
                            <a:schemeClr val="tx1"/>
                          </a:solidFill>
                          <a:latin typeface="Times New Roman"/>
                          <a:ea typeface="Calibri"/>
                          <a:cs typeface="Times New Roman"/>
                        </a:rPr>
                        <a:t>3077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algn="ctr" defTabSz="914400" rtl="0" eaLnBrk="1" latinLnBrk="0" hangingPunct="1">
                        <a:spcAft>
                          <a:spcPts val="0"/>
                        </a:spcAft>
                        <a:tabLst>
                          <a:tab pos="6553200" algn="l"/>
                        </a:tabLst>
                      </a:pPr>
                      <a:r>
                        <a:rPr lang="ru-RU" sz="2800" b="1" kern="1200" dirty="0" smtClean="0">
                          <a:solidFill>
                            <a:schemeClr val="tx1"/>
                          </a:solidFill>
                          <a:latin typeface="Times New Roman"/>
                          <a:ea typeface="Calibri"/>
                          <a:cs typeface="Times New Roman"/>
                        </a:rPr>
                        <a:t>28,3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ru-RU" sz="2800" b="1" kern="1200" dirty="0" smtClean="0">
                          <a:solidFill>
                            <a:schemeClr val="tx1"/>
                          </a:solidFill>
                          <a:latin typeface="Times New Roman"/>
                          <a:ea typeface="Calibri"/>
                          <a:cs typeface="Times New Roman"/>
                        </a:rPr>
                        <a:t>3235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ru-RU" sz="2800" b="1" kern="1200" dirty="0" smtClean="0">
                          <a:solidFill>
                            <a:schemeClr val="tx1"/>
                          </a:solidFill>
                          <a:latin typeface="Times New Roman"/>
                          <a:ea typeface="Calibri"/>
                          <a:cs typeface="Times New Roman"/>
                        </a:rPr>
                        <a:t>29,4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2068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ru-RU" sz="2000" b="1" dirty="0" smtClean="0"/>
              <a:t/>
            </a:r>
            <a:br>
              <a:rPr lang="ru-RU" sz="2000" b="1" dirty="0" smtClean="0"/>
            </a:br>
            <a:r>
              <a:rPr lang="ru-RU" sz="2000" b="1" dirty="0" smtClean="0"/>
              <a:t>ВЫВОД О ХАРАКТЕРЕ ИЗМЕНЕНИЯ РЕЗУЛЬТАТОВ ЕГЭ ПО ПРЕДМЕТУ </a:t>
            </a:r>
            <a:r>
              <a:rPr lang="ru-RU" sz="2000" dirty="0" smtClean="0"/>
              <a:t/>
            </a:r>
            <a:br>
              <a:rPr lang="ru-RU" sz="2000" dirty="0" smtClean="0"/>
            </a:br>
            <a:endParaRPr lang="ru-RU" sz="2000" b="1" dirty="0"/>
          </a:p>
        </p:txBody>
      </p:sp>
      <p:sp>
        <p:nvSpPr>
          <p:cNvPr id="3" name="Содержимое 2"/>
          <p:cNvSpPr>
            <a:spLocks noGrp="1"/>
          </p:cNvSpPr>
          <p:nvPr>
            <p:ph idx="1"/>
          </p:nvPr>
        </p:nvSpPr>
        <p:spPr>
          <a:xfrm>
            <a:off x="107504" y="764704"/>
            <a:ext cx="8856984" cy="5904656"/>
          </a:xfrm>
          <a:solidFill>
            <a:schemeClr val="accent5">
              <a:lumMod val="20000"/>
              <a:lumOff val="80000"/>
            </a:schemeClr>
          </a:solidFill>
          <a:ln>
            <a:solidFill>
              <a:schemeClr val="tx2"/>
            </a:solidFill>
          </a:ln>
        </p:spPr>
        <p:txBody>
          <a:bodyPr>
            <a:normAutofit fontScale="47500" lnSpcReduction="20000"/>
          </a:bodyPr>
          <a:lstStyle/>
          <a:p>
            <a:pPr marL="36000" indent="0" algn="just">
              <a:lnSpc>
                <a:spcPct val="120000"/>
              </a:lnSpc>
              <a:spcBef>
                <a:spcPts val="0"/>
              </a:spcBef>
            </a:pPr>
            <a:r>
              <a:rPr lang="ru-RU" sz="4000" dirty="0" smtClean="0">
                <a:latin typeface="Times New Roman" pitchFamily="18" charset="0"/>
                <a:cs typeface="Times New Roman" pitchFamily="18" charset="0"/>
              </a:rPr>
              <a:t>В категории выпускников текущего года, обучающихся по программам СОО, изменения можно отметить по следующим анализируемым позициям: </a:t>
            </a:r>
            <a:r>
              <a:rPr lang="ru-RU" sz="4000" b="1" dirty="0" smtClean="0">
                <a:latin typeface="Times New Roman" pitchFamily="18" charset="0"/>
                <a:cs typeface="Times New Roman" pitchFamily="18" charset="0"/>
              </a:rPr>
              <a:t>на 7,9% </a:t>
            </a:r>
            <a:r>
              <a:rPr lang="ru-RU" sz="4000" dirty="0" smtClean="0">
                <a:latin typeface="Times New Roman" pitchFamily="18" charset="0"/>
                <a:cs typeface="Times New Roman" pitchFamily="18" charset="0"/>
              </a:rPr>
              <a:t>выросла доля выпускников, не сдавших ЕГЭ; на 5,7% снизился процент участников экзамена, набравших от 61 до 80 тестовых баллов, в группе есть один </a:t>
            </a:r>
            <a:r>
              <a:rPr lang="ru-RU" sz="4000" dirty="0" err="1" smtClean="0">
                <a:latin typeface="Times New Roman" pitchFamily="18" charset="0"/>
                <a:cs typeface="Times New Roman" pitchFamily="18" charset="0"/>
              </a:rPr>
              <a:t>стобалльный</a:t>
            </a:r>
            <a:r>
              <a:rPr lang="ru-RU" sz="4000" dirty="0" smtClean="0">
                <a:latin typeface="Times New Roman" pitchFamily="18" charset="0"/>
                <a:cs typeface="Times New Roman" pitchFamily="18" charset="0"/>
              </a:rPr>
              <a:t> результат (было 5), на 0.8% выросла доля </a:t>
            </a:r>
            <a:r>
              <a:rPr lang="ru-RU" sz="4000" dirty="0" err="1" smtClean="0">
                <a:latin typeface="Times New Roman" pitchFamily="18" charset="0"/>
                <a:cs typeface="Times New Roman" pitchFamily="18" charset="0"/>
              </a:rPr>
              <a:t>высокобалльников</a:t>
            </a:r>
            <a:r>
              <a:rPr lang="ru-RU" sz="4000" dirty="0" smtClean="0">
                <a:latin typeface="Times New Roman" pitchFamily="18" charset="0"/>
                <a:cs typeface="Times New Roman" pitchFamily="18" charset="0"/>
              </a:rPr>
              <a:t>. </a:t>
            </a:r>
          </a:p>
          <a:p>
            <a:pPr marL="36000" indent="0" algn="just">
              <a:lnSpc>
                <a:spcPct val="120000"/>
              </a:lnSpc>
              <a:spcBef>
                <a:spcPts val="0"/>
              </a:spcBef>
            </a:pPr>
            <a:r>
              <a:rPr lang="ru-RU" sz="4000" dirty="0" smtClean="0">
                <a:latin typeface="Times New Roman" pitchFamily="18" charset="0"/>
                <a:cs typeface="Times New Roman" pitchFamily="18" charset="0"/>
              </a:rPr>
              <a:t>Особенно заметна поляризация результатов в категории выпускников прошлых лет. Процент неудовлетворительных результатов экзамена в данной категории вырос на 6, 3%, что повторяет тенденцию прошлого года (ухудшение на 7,7%), но число </a:t>
            </a:r>
            <a:r>
              <a:rPr lang="ru-RU" sz="4000" dirty="0" err="1" smtClean="0">
                <a:latin typeface="Times New Roman" pitchFamily="18" charset="0"/>
                <a:cs typeface="Times New Roman" pitchFamily="18" charset="0"/>
              </a:rPr>
              <a:t>высокобалльников</a:t>
            </a:r>
            <a:r>
              <a:rPr lang="ru-RU" sz="4000" dirty="0" smtClean="0">
                <a:latin typeface="Times New Roman" pitchFamily="18" charset="0"/>
                <a:cs typeface="Times New Roman" pitchFamily="18" charset="0"/>
              </a:rPr>
              <a:t> выросло с 5,4% до 8,3%.  </a:t>
            </a:r>
          </a:p>
          <a:p>
            <a:pPr marL="36000" indent="0" algn="just">
              <a:lnSpc>
                <a:spcPct val="120000"/>
              </a:lnSpc>
              <a:spcBef>
                <a:spcPts val="0"/>
              </a:spcBef>
            </a:pPr>
            <a:r>
              <a:rPr lang="ru-RU" sz="4000" dirty="0" smtClean="0">
                <a:latin typeface="Times New Roman" pitchFamily="18" charset="0"/>
                <a:cs typeface="Times New Roman" pitchFamily="18" charset="0"/>
              </a:rPr>
              <a:t>Эти цифры свидетельствуют, что в Тюменской области в данной группе участников ЕГЭ прослеживается общероссийская тенденция: некоторое количество ВПЛ являются педагогами и репетиторами, участвующими в ЕГЭ по разным причинам, не связанным, как правило, с поступлением в ВУЗ. Они показывают высокие и </a:t>
            </a:r>
            <a:r>
              <a:rPr lang="ru-RU" sz="4000" dirty="0" err="1" smtClean="0">
                <a:latin typeface="Times New Roman" pitchFamily="18" charset="0"/>
                <a:cs typeface="Times New Roman" pitchFamily="18" charset="0"/>
              </a:rPr>
              <a:t>стобалльные</a:t>
            </a:r>
            <a:r>
              <a:rPr lang="ru-RU" sz="4000" dirty="0" smtClean="0">
                <a:latin typeface="Times New Roman" pitchFamily="18" charset="0"/>
                <a:cs typeface="Times New Roman" pitchFamily="18" charset="0"/>
              </a:rPr>
              <a:t> результаты экзамена. </a:t>
            </a:r>
          </a:p>
          <a:p>
            <a:pPr marL="36000" indent="0" algn="just">
              <a:lnSpc>
                <a:spcPct val="120000"/>
              </a:lnSpc>
              <a:spcBef>
                <a:spcPts val="0"/>
              </a:spcBef>
            </a:pPr>
            <a:r>
              <a:rPr lang="ru-RU" sz="4000" dirty="0" smtClean="0">
                <a:latin typeface="Times New Roman" pitchFamily="18" charset="0"/>
                <a:cs typeface="Times New Roman" pitchFamily="18" charset="0"/>
              </a:rPr>
              <a:t>Но большая часть ВПЛ демонстрируют отсутствие системных знаний по предмету; по выполнению второй части очевидно, что задачи и критерии заданий с развернутым ответом им известны слабо и поверхностно, решение сдавать ЕГЭ носило ситуативный характер, качественная подготовка к экзамену не осуществлялась.</a:t>
            </a:r>
          </a:p>
          <a:p>
            <a:pPr marL="0" indent="0" algn="just">
              <a:buNone/>
            </a:pP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7667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ru-RU" sz="2000" b="1" dirty="0" smtClean="0"/>
              <a:t/>
            </a:r>
            <a:br>
              <a:rPr lang="ru-RU" sz="2000" b="1" dirty="0" smtClean="0"/>
            </a:br>
            <a:r>
              <a:rPr lang="ru-RU" sz="2000" b="1" dirty="0" smtClean="0"/>
              <a:t>ВЫВОД О ХАРАКТЕРЕ ИЗМЕНЕНИЯ РЕЗУЛЬТАТОВ ЕГЭ ПО ПРЕДМЕТУ </a:t>
            </a:r>
            <a:r>
              <a:rPr lang="ru-RU" sz="2000" dirty="0" smtClean="0"/>
              <a:t/>
            </a:r>
            <a:br>
              <a:rPr lang="ru-RU" sz="2000" dirty="0" smtClean="0"/>
            </a:br>
            <a:endParaRPr lang="ru-RU" sz="2000" b="1" dirty="0"/>
          </a:p>
        </p:txBody>
      </p:sp>
      <p:sp>
        <p:nvSpPr>
          <p:cNvPr id="3" name="Содержимое 2"/>
          <p:cNvSpPr>
            <a:spLocks noGrp="1"/>
          </p:cNvSpPr>
          <p:nvPr>
            <p:ph idx="1"/>
          </p:nvPr>
        </p:nvSpPr>
        <p:spPr>
          <a:xfrm>
            <a:off x="179512" y="548680"/>
            <a:ext cx="8784976" cy="6120680"/>
          </a:xfrm>
          <a:solidFill>
            <a:schemeClr val="accent5">
              <a:lumMod val="20000"/>
              <a:lumOff val="80000"/>
            </a:schemeClr>
          </a:solidFill>
          <a:ln>
            <a:solidFill>
              <a:schemeClr val="tx2"/>
            </a:solidFill>
          </a:ln>
        </p:spPr>
        <p:txBody>
          <a:bodyPr>
            <a:normAutofit fontScale="62500" lnSpcReduction="20000"/>
          </a:bodyPr>
          <a:lstStyle/>
          <a:p>
            <a:pPr algn="just"/>
            <a:r>
              <a:rPr lang="ru-RU" dirty="0" smtClean="0">
                <a:latin typeface="Times New Roman" pitchFamily="18" charset="0"/>
                <a:cs typeface="Times New Roman" pitchFamily="18" charset="0"/>
              </a:rPr>
              <a:t>Анализ динамики результатов экзамена по АТЕ осуществляется с учетом количества экзаменуемых: существенные отличия от среднестатистических показателей будут приведены по АТЕ, где более 20 участников экзамена, что позволит говорить об объективных тенденциях, а не об индивидуальных результатах отдельных учащихся. </a:t>
            </a:r>
          </a:p>
          <a:p>
            <a:pPr algn="just"/>
            <a:r>
              <a:rPr lang="ru-RU" dirty="0" smtClean="0">
                <a:latin typeface="Times New Roman" pitchFamily="18" charset="0"/>
                <a:cs typeface="Times New Roman" pitchFamily="18" charset="0"/>
              </a:rPr>
              <a:t>По совпадению двух позитивных показателей (низкий процент не сдавших и значительный процент </a:t>
            </a:r>
            <a:r>
              <a:rPr lang="ru-RU" dirty="0" err="1" smtClean="0">
                <a:latin typeface="Times New Roman" pitchFamily="18" charset="0"/>
                <a:cs typeface="Times New Roman" pitchFamily="18" charset="0"/>
              </a:rPr>
              <a:t>высокобалльных</a:t>
            </a:r>
            <a:r>
              <a:rPr lang="ru-RU" dirty="0" smtClean="0">
                <a:latin typeface="Times New Roman" pitchFamily="18" charset="0"/>
                <a:cs typeface="Times New Roman" pitchFamily="18" charset="0"/>
              </a:rPr>
              <a:t> результатов) следует отметить </a:t>
            </a:r>
            <a:r>
              <a:rPr lang="ru-RU" dirty="0" err="1" smtClean="0">
                <a:latin typeface="Times New Roman" pitchFamily="18" charset="0"/>
                <a:cs typeface="Times New Roman" pitchFamily="18" charset="0"/>
              </a:rPr>
              <a:t>Ярковский</a:t>
            </a:r>
            <a:r>
              <a:rPr lang="ru-RU" dirty="0" smtClean="0">
                <a:latin typeface="Times New Roman" pitchFamily="18" charset="0"/>
                <a:cs typeface="Times New Roman" pitchFamily="18" charset="0"/>
              </a:rPr>
              <a:t> район.</a:t>
            </a:r>
          </a:p>
          <a:p>
            <a:pPr algn="just"/>
            <a:r>
              <a:rPr lang="ru-RU" dirty="0" smtClean="0">
                <a:latin typeface="Times New Roman" pitchFamily="18" charset="0"/>
                <a:cs typeface="Times New Roman" pitchFamily="18" charset="0"/>
              </a:rPr>
              <a:t>Ряд МО демонстрируют положительную тенденцию по одному из показателей: в </a:t>
            </a:r>
            <a:r>
              <a:rPr lang="ru-RU" dirty="0" err="1" smtClean="0">
                <a:latin typeface="Times New Roman" pitchFamily="18" charset="0"/>
                <a:cs typeface="Times New Roman" pitchFamily="18" charset="0"/>
              </a:rPr>
              <a:t>Исетском</a:t>
            </a:r>
            <a:r>
              <a:rPr lang="ru-RU" dirty="0" smtClean="0">
                <a:latin typeface="Times New Roman" pitchFamily="18" charset="0"/>
                <a:cs typeface="Times New Roman" pitchFamily="18" charset="0"/>
              </a:rPr>
              <a:t> районе количество участников, не сдавших экзамен, ниже </a:t>
            </a:r>
            <a:r>
              <a:rPr lang="ru-RU" dirty="0" err="1" smtClean="0">
                <a:latin typeface="Times New Roman" pitchFamily="18" charset="0"/>
                <a:cs typeface="Times New Roman" pitchFamily="18" charset="0"/>
              </a:rPr>
              <a:t>среднеобластного</a:t>
            </a:r>
            <a:r>
              <a:rPr lang="ru-RU" dirty="0" smtClean="0">
                <a:latin typeface="Times New Roman" pitchFamily="18" charset="0"/>
                <a:cs typeface="Times New Roman" pitchFamily="18" charset="0"/>
              </a:rPr>
              <a:t> более, чем на 5%.  </a:t>
            </a:r>
          </a:p>
          <a:p>
            <a:pPr algn="just"/>
            <a:r>
              <a:rPr lang="ru-RU" dirty="0" smtClean="0">
                <a:latin typeface="Times New Roman" pitchFamily="18" charset="0"/>
                <a:cs typeface="Times New Roman" pitchFamily="18" charset="0"/>
              </a:rPr>
              <a:t>Уровень </a:t>
            </a:r>
            <a:r>
              <a:rPr lang="ru-RU" dirty="0" err="1" smtClean="0">
                <a:latin typeface="Times New Roman" pitchFamily="18" charset="0"/>
                <a:cs typeface="Times New Roman" pitchFamily="18" charset="0"/>
              </a:rPr>
              <a:t>высокобалльных</a:t>
            </a:r>
            <a:r>
              <a:rPr lang="ru-RU" dirty="0" smtClean="0">
                <a:latin typeface="Times New Roman" pitchFamily="18" charset="0"/>
                <a:cs typeface="Times New Roman" pitchFamily="18" charset="0"/>
              </a:rPr>
              <a:t> результатов выше </a:t>
            </a:r>
            <a:r>
              <a:rPr lang="ru-RU" dirty="0" err="1" smtClean="0">
                <a:latin typeface="Times New Roman" pitchFamily="18" charset="0"/>
                <a:cs typeface="Times New Roman" pitchFamily="18" charset="0"/>
              </a:rPr>
              <a:t>среднеобластного</a:t>
            </a:r>
            <a:r>
              <a:rPr lang="ru-RU" dirty="0" smtClean="0">
                <a:latin typeface="Times New Roman" pitchFamily="18" charset="0"/>
                <a:cs typeface="Times New Roman" pitchFamily="18" charset="0"/>
              </a:rPr>
              <a:t> показывают город Тюмень, Казанский  муниципальный район и город Тобольск (от 9,8% до 11,9%). </a:t>
            </a:r>
          </a:p>
          <a:p>
            <a:pPr algn="just"/>
            <a:r>
              <a:rPr lang="ru-RU" dirty="0" smtClean="0">
                <a:latin typeface="Times New Roman" pitchFamily="18" charset="0"/>
                <a:cs typeface="Times New Roman" pitchFamily="18" charset="0"/>
              </a:rPr>
              <a:t>С учетом вышесказанного видна разница результатов ЕГЭ: города Тюмень, Тобольск, </a:t>
            </a:r>
            <a:r>
              <a:rPr lang="ru-RU" dirty="0" err="1" smtClean="0">
                <a:latin typeface="Times New Roman" pitchFamily="18" charset="0"/>
                <a:cs typeface="Times New Roman" pitchFamily="18" charset="0"/>
              </a:rPr>
              <a:t>Ярковский</a:t>
            </a:r>
            <a:r>
              <a:rPr lang="ru-RU" dirty="0" smtClean="0">
                <a:latin typeface="Times New Roman" pitchFamily="18" charset="0"/>
                <a:cs typeface="Times New Roman" pitchFamily="18" charset="0"/>
              </a:rPr>
              <a:t> и Казанский районы показывают результаты выше региона в среднем. </a:t>
            </a:r>
          </a:p>
          <a:p>
            <a:pPr algn="just"/>
            <a:r>
              <a:rPr lang="ru-RU" dirty="0" smtClean="0">
                <a:latin typeface="Times New Roman" pitchFamily="18" charset="0"/>
                <a:cs typeface="Times New Roman" pitchFamily="18" charset="0"/>
              </a:rPr>
              <a:t>На протяжении двух лет выше среднего являются результаты выпускников в </a:t>
            </a:r>
            <a:r>
              <a:rPr lang="ru-RU" dirty="0" err="1" smtClean="0">
                <a:latin typeface="Times New Roman" pitchFamily="18" charset="0"/>
                <a:cs typeface="Times New Roman" pitchFamily="18" charset="0"/>
              </a:rPr>
              <a:t>Исетском</a:t>
            </a:r>
            <a:r>
              <a:rPr lang="ru-RU" dirty="0" smtClean="0">
                <a:latin typeface="Times New Roman" pitchFamily="18" charset="0"/>
                <a:cs typeface="Times New Roman" pitchFamily="18" charset="0"/>
              </a:rPr>
              <a:t> районе. </a:t>
            </a:r>
          </a:p>
          <a:p>
            <a:pPr algn="just"/>
            <a:r>
              <a:rPr lang="ru-RU" dirty="0" smtClean="0">
                <a:latin typeface="Times New Roman" pitchFamily="18" charset="0"/>
                <a:cs typeface="Times New Roman" pitchFamily="18" charset="0"/>
              </a:rPr>
              <a:t>Этот результат может отражать как системность  работы по предмету в районе, так и стабильную ситуацию с педагогическими кадрами в ОУ, наличие постоянных, квалифицированных педагогов с опытом работы на третьей ступени обучения.</a:t>
            </a:r>
          </a:p>
          <a:p>
            <a:pPr algn="just"/>
            <a:endParaRPr lang="ru-RU"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712968" cy="47667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ru-RU" sz="2000" b="1" dirty="0" smtClean="0"/>
              <a:t/>
            </a:r>
            <a:br>
              <a:rPr lang="ru-RU" sz="2000" b="1" dirty="0" smtClean="0"/>
            </a:br>
            <a:r>
              <a:rPr lang="ru-RU" sz="2000" b="1" dirty="0" smtClean="0"/>
              <a:t>ВЫВОД О ХАРАКТЕРЕ ИЗМЕНЕНИЯ РЕЗУЛЬТАТОВ ЕГЭ ПО ПРЕДМЕТУ </a:t>
            </a:r>
            <a:r>
              <a:rPr lang="ru-RU" sz="2000" dirty="0" smtClean="0"/>
              <a:t/>
            </a:r>
            <a:br>
              <a:rPr lang="ru-RU" sz="2000" dirty="0" smtClean="0"/>
            </a:br>
            <a:endParaRPr lang="ru-RU" sz="2000" b="1" dirty="0"/>
          </a:p>
        </p:txBody>
      </p:sp>
      <p:sp>
        <p:nvSpPr>
          <p:cNvPr id="3" name="Содержимое 2"/>
          <p:cNvSpPr>
            <a:spLocks noGrp="1"/>
          </p:cNvSpPr>
          <p:nvPr>
            <p:ph idx="1"/>
          </p:nvPr>
        </p:nvSpPr>
        <p:spPr>
          <a:xfrm>
            <a:off x="179512" y="548680"/>
            <a:ext cx="8784976" cy="6120680"/>
          </a:xfrm>
          <a:solidFill>
            <a:schemeClr val="accent5">
              <a:lumMod val="20000"/>
              <a:lumOff val="80000"/>
            </a:schemeClr>
          </a:solidFill>
          <a:ln>
            <a:solidFill>
              <a:schemeClr val="tx2"/>
            </a:solidFill>
          </a:ln>
        </p:spPr>
        <p:txBody>
          <a:bodyPr>
            <a:noAutofit/>
          </a:bodyPr>
          <a:lstStyle/>
          <a:p>
            <a:pPr algn="just"/>
            <a:r>
              <a:rPr lang="ru-RU" sz="2000" dirty="0" smtClean="0">
                <a:latin typeface="Times New Roman" pitchFamily="18" charset="0"/>
                <a:cs typeface="Times New Roman" pitchFamily="18" charset="0"/>
              </a:rPr>
              <a:t>В </a:t>
            </a:r>
            <a:r>
              <a:rPr lang="ru-RU" sz="2000" dirty="0" err="1" smtClean="0">
                <a:latin typeface="Times New Roman" pitchFamily="18" charset="0"/>
                <a:cs typeface="Times New Roman" pitchFamily="18" charset="0"/>
              </a:rPr>
              <a:t>Бердюжском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Вагайском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Голышмановском</a:t>
            </a:r>
            <a:r>
              <a:rPr lang="ru-RU" sz="2000" dirty="0" smtClean="0">
                <a:latin typeface="Times New Roman" pitchFamily="18" charset="0"/>
                <a:cs typeface="Times New Roman" pitchFamily="18" charset="0"/>
              </a:rPr>
              <a:t>, Заводоуковском, </a:t>
            </a:r>
            <a:r>
              <a:rPr lang="ru-RU" sz="2000" dirty="0" err="1" smtClean="0">
                <a:latin typeface="Times New Roman" pitchFamily="18" charset="0"/>
                <a:cs typeface="Times New Roman" pitchFamily="18" charset="0"/>
              </a:rPr>
              <a:t>Ишимском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Нижнетавдинском</a:t>
            </a:r>
            <a:r>
              <a:rPr lang="ru-RU" sz="2000" dirty="0" smtClean="0">
                <a:latin typeface="Times New Roman" pitchFamily="18" charset="0"/>
                <a:cs typeface="Times New Roman" pitchFamily="18" charset="0"/>
              </a:rPr>
              <a:t> районах и в городе Ялуторовске количество выпускников, не преодолевших минимальный порог выше, чем по области в целом (от 31,2% до 64%). </a:t>
            </a:r>
            <a:r>
              <a:rPr lang="ru-RU" sz="2000" dirty="0" err="1" smtClean="0">
                <a:latin typeface="Times New Roman" pitchFamily="18" charset="0"/>
                <a:cs typeface="Times New Roman" pitchFamily="18" charset="0"/>
              </a:rPr>
              <a:t>Вагайский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Нижнетавдинский</a:t>
            </a:r>
            <a:r>
              <a:rPr lang="ru-RU" sz="2000" dirty="0" smtClean="0">
                <a:latin typeface="Times New Roman" pitchFamily="18" charset="0"/>
                <a:cs typeface="Times New Roman" pitchFamily="18" charset="0"/>
              </a:rPr>
              <a:t> районы демонстрировали крайне низкие результаты экзамена также и в 2019, 2020, 2021, 2022 годах. </a:t>
            </a:r>
          </a:p>
          <a:p>
            <a:pPr algn="just"/>
            <a:r>
              <a:rPr lang="ru-RU" sz="2000" dirty="0" smtClean="0">
                <a:latin typeface="Times New Roman" pitchFamily="18" charset="0"/>
                <a:cs typeface="Times New Roman" pitchFamily="18" charset="0"/>
              </a:rPr>
              <a:t>Такие статистические показатели заставляют задуматься об укомплектованности и профессиональной подготовке педагогических кадров в образовательных организациях ряда муниципальных образований области, наличию в этих учреждениях системы предэкзаменационной подготовки выпускников. По-прежнему вызывает вопросы наличие системы работы методических объединений учителей истории и обществознания в указанных муниципальных образованиях</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784976" cy="40466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ru-RU" sz="2000" b="1" dirty="0" smtClean="0"/>
              <a:t/>
            </a:r>
            <a:br>
              <a:rPr lang="ru-RU" sz="2000" b="1" dirty="0" smtClean="0"/>
            </a:br>
            <a:r>
              <a:rPr lang="ru-RU" sz="2000" b="1" dirty="0" smtClean="0"/>
              <a:t/>
            </a:r>
            <a:br>
              <a:rPr lang="ru-RU" sz="2000" b="1" dirty="0" smtClean="0"/>
            </a:br>
            <a:r>
              <a:rPr lang="ru-RU" sz="2000" b="1" dirty="0" smtClean="0"/>
              <a:t>ВЫВОД О ХАРАКТЕРЕ ИЗМЕНЕНИЯ РЕЗУЛЬТАТОВ ЕГЭ ПО ПРЕДМЕТУ </a:t>
            </a:r>
            <a:r>
              <a:rPr lang="ru-RU" sz="2400" dirty="0" smtClean="0"/>
              <a:t/>
            </a:r>
            <a:br>
              <a:rPr lang="ru-RU" sz="2400" dirty="0" smtClean="0"/>
            </a:br>
            <a:r>
              <a:rPr lang="ru-RU" sz="2400" b="1" dirty="0" smtClean="0"/>
              <a:t> </a:t>
            </a:r>
            <a:r>
              <a:rPr lang="ru-RU" sz="2400" dirty="0" smtClean="0"/>
              <a:t/>
            </a:r>
            <a:br>
              <a:rPr lang="ru-RU" sz="2400" dirty="0" smtClean="0"/>
            </a:br>
            <a:endParaRPr lang="ru-RU" sz="2000" b="1" dirty="0"/>
          </a:p>
        </p:txBody>
      </p:sp>
      <p:sp>
        <p:nvSpPr>
          <p:cNvPr id="3" name="Содержимое 2"/>
          <p:cNvSpPr>
            <a:spLocks noGrp="1"/>
          </p:cNvSpPr>
          <p:nvPr>
            <p:ph idx="1"/>
          </p:nvPr>
        </p:nvSpPr>
        <p:spPr>
          <a:xfrm>
            <a:off x="179512" y="692696"/>
            <a:ext cx="8784976" cy="5832648"/>
          </a:xfrm>
          <a:solidFill>
            <a:schemeClr val="accent5">
              <a:lumMod val="20000"/>
              <a:lumOff val="80000"/>
            </a:schemeClr>
          </a:solidFill>
          <a:ln>
            <a:solidFill>
              <a:schemeClr val="tx2"/>
            </a:solidFill>
          </a:ln>
        </p:spPr>
        <p:txBody>
          <a:bodyPr>
            <a:noAutofit/>
          </a:bodyPr>
          <a:lstStyle/>
          <a:p>
            <a:pPr algn="just"/>
            <a:r>
              <a:rPr lang="ru-RU" sz="2000" dirty="0" smtClean="0">
                <a:latin typeface="Times New Roman" pitchFamily="18" charset="0"/>
                <a:cs typeface="Times New Roman" pitchFamily="18" charset="0"/>
              </a:rPr>
              <a:t>При анализе статистики  ОО с наиболее высокими и наиболее низкими результатами ЕГЭ в 2022 году можно отметить: </a:t>
            </a:r>
          </a:p>
          <a:p>
            <a:pPr algn="just"/>
            <a:r>
              <a:rPr lang="ru-RU" sz="2000" dirty="0" smtClean="0">
                <a:latin typeface="Times New Roman" pitchFamily="18" charset="0"/>
                <a:cs typeface="Times New Roman" pitchFamily="18" charset="0"/>
              </a:rPr>
              <a:t>Из 7 образовательных организаций, продемонстрировавших наиболее высокие результаты ЕГЭ по предмету, 6 образовательных организации находятся в областном центре, одна – ОО г. Тобольска.  Таким образом, ОУ вне городских АТЕ в этом списке в 2023 году нет. Аналогичный картина наблюдалась и в 2021-2022 годах.</a:t>
            </a:r>
          </a:p>
          <a:p>
            <a:pPr algn="just"/>
            <a:r>
              <a:rPr lang="ru-RU" sz="2000" dirty="0" smtClean="0">
                <a:latin typeface="Times New Roman" pitchFamily="18" charset="0"/>
                <a:cs typeface="Times New Roman" pitchFamily="18" charset="0"/>
              </a:rPr>
              <a:t>Шесть ОО – это учреждения повышенного уровня подготовки – четыре  гимназии города Тюмени, гимназия имени Н.Д. </a:t>
            </a:r>
            <a:r>
              <a:rPr lang="ru-RU" sz="2000" dirty="0" err="1" smtClean="0">
                <a:latin typeface="Times New Roman" pitchFamily="18" charset="0"/>
                <a:cs typeface="Times New Roman" pitchFamily="18" charset="0"/>
              </a:rPr>
              <a:t>Лицмана</a:t>
            </a:r>
            <a:r>
              <a:rPr lang="ru-RU" sz="2000" dirty="0" smtClean="0">
                <a:latin typeface="Times New Roman" pitchFamily="18" charset="0"/>
                <a:cs typeface="Times New Roman" pitchFamily="18" charset="0"/>
              </a:rPr>
              <a:t> города Тобольска, а также Президентское кадетское училище. </a:t>
            </a:r>
          </a:p>
          <a:p>
            <a:pPr algn="just"/>
            <a:r>
              <a:rPr lang="ru-RU" sz="2000" dirty="0" smtClean="0">
                <a:latin typeface="Times New Roman" pitchFamily="18" charset="0"/>
                <a:cs typeface="Times New Roman" pitchFamily="18" charset="0"/>
              </a:rPr>
              <a:t>Шесть из семи ОО присутствуют в списке постоянно на протяжении 2018-2023 годов: гимназия </a:t>
            </a:r>
            <a:r>
              <a:rPr lang="ru-RU" sz="2000" dirty="0" err="1" smtClean="0">
                <a:latin typeface="Times New Roman" pitchFamily="18" charset="0"/>
                <a:cs typeface="Times New Roman" pitchFamily="18" charset="0"/>
              </a:rPr>
              <a:t>ТюмГУ</a:t>
            </a:r>
            <a:r>
              <a:rPr lang="ru-RU" sz="2000" dirty="0" smtClean="0">
                <a:latin typeface="Times New Roman" pitchFamily="18" charset="0"/>
                <a:cs typeface="Times New Roman" pitchFamily="18" charset="0"/>
              </a:rPr>
              <a:t>, МАОУ гимназия 21 г. Тюмени,  МАОУ гимназия №1 г. Тюмени, МАОУ СОШ № 73 «Лира»,  гимназия имени Н.Д. </a:t>
            </a:r>
            <a:r>
              <a:rPr lang="ru-RU" sz="2000" dirty="0" err="1" smtClean="0">
                <a:latin typeface="Times New Roman" pitchFamily="18" charset="0"/>
                <a:cs typeface="Times New Roman" pitchFamily="18" charset="0"/>
              </a:rPr>
              <a:t>Лицмана</a:t>
            </a:r>
            <a:r>
              <a:rPr lang="ru-RU" sz="2000" dirty="0" smtClean="0">
                <a:latin typeface="Times New Roman" pitchFamily="18" charset="0"/>
                <a:cs typeface="Times New Roman" pitchFamily="18" charset="0"/>
              </a:rPr>
              <a:t> города Тобольска. Президентское кадетское училище – в 2020-2023 годах.</a:t>
            </a:r>
          </a:p>
          <a:p>
            <a:pPr algn="just"/>
            <a:endParaRPr lang="ru-RU"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76672"/>
          </a:xfrm>
        </p:spPr>
        <p:style>
          <a:lnRef idx="1">
            <a:schemeClr val="accent1"/>
          </a:lnRef>
          <a:fillRef idx="2">
            <a:schemeClr val="accent1"/>
          </a:fillRef>
          <a:effectRef idx="1">
            <a:schemeClr val="accent1"/>
          </a:effectRef>
          <a:fontRef idx="minor">
            <a:schemeClr val="dk1"/>
          </a:fontRef>
        </p:style>
        <p:txBody>
          <a:bodyPr>
            <a:normAutofit/>
          </a:bodyPr>
          <a:lstStyle/>
          <a:p>
            <a:r>
              <a:rPr lang="ru-RU" sz="2000" b="1" dirty="0" smtClean="0"/>
              <a:t>ВЫВОД О ХАРАКТЕРЕ ИЗМЕНЕНИЯ РЕЗУЛЬТАТОВ ЕГЭ ПО ПРЕДМЕТУ</a:t>
            </a:r>
            <a:endParaRPr lang="ru-RU" sz="2000" b="1" dirty="0"/>
          </a:p>
        </p:txBody>
      </p:sp>
      <p:sp>
        <p:nvSpPr>
          <p:cNvPr id="3" name="Содержимое 2"/>
          <p:cNvSpPr>
            <a:spLocks noGrp="1"/>
          </p:cNvSpPr>
          <p:nvPr>
            <p:ph idx="1"/>
          </p:nvPr>
        </p:nvSpPr>
        <p:spPr>
          <a:xfrm>
            <a:off x="107504" y="620688"/>
            <a:ext cx="8856984" cy="6120680"/>
          </a:xfrm>
          <a:solidFill>
            <a:schemeClr val="accent5">
              <a:lumMod val="20000"/>
              <a:lumOff val="80000"/>
            </a:schemeClr>
          </a:solidFill>
          <a:ln>
            <a:solidFill>
              <a:schemeClr val="tx2"/>
            </a:solidFill>
          </a:ln>
        </p:spPr>
        <p:txBody>
          <a:bodyPr>
            <a:noAutofit/>
          </a:bodyPr>
          <a:lstStyle/>
          <a:p>
            <a:pPr algn="just"/>
            <a:r>
              <a:rPr lang="ru-RU" sz="1700" dirty="0" smtClean="0">
                <a:latin typeface="Times New Roman" pitchFamily="18" charset="0"/>
                <a:cs typeface="Times New Roman" pitchFamily="18" charset="0"/>
              </a:rPr>
              <a:t>Список ОУ с низкими результатами в 2023 году сильно увеличился – в нем </a:t>
            </a:r>
            <a:r>
              <a:rPr lang="ru-RU" sz="1700" b="1" dirty="0" smtClean="0">
                <a:latin typeface="Times New Roman" pitchFamily="18" charset="0"/>
                <a:cs typeface="Times New Roman" pitchFamily="18" charset="0"/>
              </a:rPr>
              <a:t>36 позиций</a:t>
            </a:r>
            <a:r>
              <a:rPr lang="ru-RU" sz="1700" dirty="0" smtClean="0">
                <a:latin typeface="Times New Roman" pitchFamily="18" charset="0"/>
                <a:cs typeface="Times New Roman" pitchFamily="18" charset="0"/>
              </a:rPr>
              <a:t>. Ряд образовательных учреждений присутствует в перечне на протяжении нескольких последних лет: МАОУ СОШ № 67 г.Тюмени им. Героя Советского Союза </a:t>
            </a:r>
            <a:r>
              <a:rPr lang="ru-RU" sz="1700" dirty="0" err="1" smtClean="0">
                <a:latin typeface="Times New Roman" pitchFamily="18" charset="0"/>
                <a:cs typeface="Times New Roman" pitchFamily="18" charset="0"/>
              </a:rPr>
              <a:t>Б.К.Таныгина</a:t>
            </a:r>
            <a:r>
              <a:rPr lang="ru-RU" sz="1700" dirty="0" smtClean="0">
                <a:latin typeface="Times New Roman" pitchFamily="18" charset="0"/>
                <a:cs typeface="Times New Roman" pitchFamily="18" charset="0"/>
              </a:rPr>
              <a:t>,  СОШ № 26 г. Тюмени, МАОУ СОШ №9 города Тюмени с углубленным изучением краеведения, МАОУ СОШ №52 г.Тюмени, МАОУ </a:t>
            </a:r>
            <a:r>
              <a:rPr lang="ru-RU" sz="1700" dirty="0" err="1" smtClean="0">
                <a:latin typeface="Times New Roman" pitchFamily="18" charset="0"/>
                <a:cs typeface="Times New Roman" pitchFamily="18" charset="0"/>
              </a:rPr>
              <a:t>Каскаринская</a:t>
            </a:r>
            <a:r>
              <a:rPr lang="ru-RU" sz="1700" dirty="0" smtClean="0">
                <a:latin typeface="Times New Roman" pitchFamily="18" charset="0"/>
                <a:cs typeface="Times New Roman" pitchFamily="18" charset="0"/>
              </a:rPr>
              <a:t> СОШ. </a:t>
            </a:r>
          </a:p>
          <a:p>
            <a:pPr algn="just"/>
            <a:r>
              <a:rPr lang="ru-RU" sz="1700" dirty="0" smtClean="0">
                <a:latin typeface="Times New Roman" pitchFamily="18" charset="0"/>
                <a:cs typeface="Times New Roman" pitchFamily="18" charset="0"/>
              </a:rPr>
              <a:t> Систематическое попадание в перечень ОУ с низкими результатами одних и тех же школ свидетельствует о проблемах в подготовке и оценке качества образования не в выпускном классе, а на протяжении ряда лет обучения ребенка. Отсутствие системы в преподавании предмета, неверные представления об уровне сложности курса обществознания, недостаток объективности в критериях оценивания порождают у обучающихся и их родителей неадекватную оценку готовности выпускника к ГИА.  </a:t>
            </a:r>
          </a:p>
          <a:p>
            <a:pPr algn="just"/>
            <a:r>
              <a:rPr lang="ru-RU" sz="1700" dirty="0" smtClean="0">
                <a:latin typeface="Times New Roman" pitchFamily="18" charset="0"/>
                <a:cs typeface="Times New Roman" pitchFamily="18" charset="0"/>
              </a:rPr>
              <a:t>Шестнадцать ОУ из перечня – это школы областного центра. Впервые в этом перечне есть 2 учреждения повышенного статуса: МАОУ лицей №93 г.Тюмени (предметы специализации – химия и биология) и МАОУ гимназия №83 г.Тюмени (предмет специализации – информатика). Значительное количество выпускников, выбравших обществознание на ГИА из этих учебных заведений вкупе с высоким процентом не сдавших экзамен заставляют обратить внимание на понимание целей ЕГЭ и степень внимания к предмету.</a:t>
            </a:r>
          </a:p>
          <a:p>
            <a:pPr algn="just"/>
            <a:r>
              <a:rPr lang="ru-RU" sz="1700" dirty="0" smtClean="0">
                <a:latin typeface="Times New Roman" pitchFamily="18" charset="0"/>
                <a:cs typeface="Times New Roman" pitchFamily="18" charset="0"/>
              </a:rPr>
              <a:t>В списке также есть школы практически всех городов области: Заводоуковск, Ишим, Тобольск, Ялуторовск, а также ряд сельских ОУ. Следует изучить ситуацию с педагогическими кадрами и системой подготовки по предмету, чтобы понять причины этого явления.</a:t>
            </a:r>
          </a:p>
          <a:p>
            <a:pPr marL="216000" indent="0" algn="just">
              <a:buNone/>
            </a:pPr>
            <a:endParaRPr lang="ru-RU" sz="1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784976" cy="576064"/>
          </a:xfrm>
          <a:solidFill>
            <a:schemeClr val="bg2"/>
          </a:solidFill>
        </p:spPr>
        <p:style>
          <a:lnRef idx="1">
            <a:schemeClr val="accent4"/>
          </a:lnRef>
          <a:fillRef idx="2">
            <a:schemeClr val="accent4"/>
          </a:fillRef>
          <a:effectRef idx="1">
            <a:schemeClr val="accent4"/>
          </a:effectRef>
          <a:fontRef idx="minor">
            <a:schemeClr val="dk1"/>
          </a:fontRef>
        </p:style>
        <p:txBody>
          <a:bodyPr>
            <a:normAutofit fontScale="90000"/>
          </a:bodyPr>
          <a:lstStyle/>
          <a:p>
            <a:pPr lvl="2" algn="ctr" rtl="0">
              <a:spcBef>
                <a:spcPct val="0"/>
              </a:spcBef>
            </a:pPr>
            <a:r>
              <a:rPr lang="ru-RU" sz="2000" b="1" dirty="0" smtClean="0"/>
              <a:t/>
            </a:r>
            <a:br>
              <a:rPr lang="ru-RU" sz="2000" b="1" dirty="0" smtClean="0"/>
            </a:br>
            <a:r>
              <a:rPr lang="ru-RU" sz="2700" b="1" dirty="0" smtClean="0">
                <a:solidFill>
                  <a:schemeClr val="dk1"/>
                </a:solidFill>
                <a:latin typeface="Times New Roman" pitchFamily="18" charset="0"/>
                <a:cs typeface="Times New Roman" pitchFamily="18" charset="0"/>
              </a:rPr>
              <a:t>Содержательный </a:t>
            </a:r>
            <a:r>
              <a:rPr lang="ru-RU" sz="2700" b="1" dirty="0">
                <a:solidFill>
                  <a:schemeClr val="dk1"/>
                </a:solidFill>
                <a:latin typeface="Times New Roman" pitchFamily="18" charset="0"/>
                <a:cs typeface="Times New Roman" pitchFamily="18" charset="0"/>
              </a:rPr>
              <a:t>анализ выполнения заданий </a:t>
            </a:r>
            <a:r>
              <a:rPr lang="ru-RU" sz="2700" b="1" dirty="0" smtClean="0">
                <a:solidFill>
                  <a:schemeClr val="dk1"/>
                </a:solidFill>
                <a:latin typeface="Times New Roman" pitchFamily="18" charset="0"/>
                <a:cs typeface="Times New Roman" pitchFamily="18" charset="0"/>
              </a:rPr>
              <a:t>КИМ</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251520" y="908720"/>
            <a:ext cx="8712968" cy="5760640"/>
          </a:xfrm>
        </p:spPr>
        <p:style>
          <a:lnRef idx="2">
            <a:schemeClr val="accent2"/>
          </a:lnRef>
          <a:fillRef idx="1">
            <a:schemeClr val="lt1"/>
          </a:fillRef>
          <a:effectRef idx="0">
            <a:schemeClr val="accent2"/>
          </a:effectRef>
          <a:fontRef idx="minor">
            <a:schemeClr val="dk1"/>
          </a:fontRef>
        </p:style>
        <p:txBody>
          <a:bodyPr>
            <a:noAutofit/>
          </a:bodyPr>
          <a:lstStyle/>
          <a:p>
            <a:pPr marL="36000" indent="0" algn="just">
              <a:lnSpc>
                <a:spcPct val="120000"/>
              </a:lnSpc>
              <a:spcBef>
                <a:spcPts val="0"/>
              </a:spcBef>
              <a:buNone/>
            </a:pPr>
            <a:r>
              <a:rPr lang="ru-RU" sz="1600" dirty="0" smtClean="0">
                <a:latin typeface="Times New Roman" pitchFamily="18" charset="0"/>
                <a:cs typeface="Times New Roman" pitchFamily="18" charset="0"/>
              </a:rPr>
              <a:t>	</a:t>
            </a:r>
            <a:r>
              <a:rPr lang="ru-RU" sz="1700" dirty="0" smtClean="0">
                <a:latin typeface="Times New Roman" pitchFamily="18" charset="0"/>
                <a:cs typeface="Times New Roman" pitchFamily="18" charset="0"/>
              </a:rPr>
              <a:t>При проведении содержательного анализа выполнения заданий КИМ ЕГЭ по обществознанию сначала будут рассмотрены задания базового уровня сложности 1 части работы, выполнение которых вызвало затруднения в среднем по Тюменской области (процент выполнения ниже 50%), к ним относятся в 2023 году  </a:t>
            </a:r>
            <a:r>
              <a:rPr lang="ru-RU" sz="1700" b="1" dirty="0" smtClean="0">
                <a:latin typeface="Times New Roman" pitchFamily="18" charset="0"/>
                <a:cs typeface="Times New Roman" pitchFamily="18" charset="0"/>
              </a:rPr>
              <a:t>задание 12 и задание 13.</a:t>
            </a:r>
            <a:endParaRPr lang="ru-RU" sz="1700" dirty="0" smtClean="0">
              <a:latin typeface="Times New Roman" pitchFamily="18" charset="0"/>
              <a:cs typeface="Times New Roman" pitchFamily="18" charset="0"/>
            </a:endParaRPr>
          </a:p>
          <a:p>
            <a:pPr marL="36000" indent="0" algn="just">
              <a:lnSpc>
                <a:spcPct val="120000"/>
              </a:lnSpc>
              <a:spcBef>
                <a:spcPts val="0"/>
              </a:spcBef>
              <a:buNone/>
            </a:pPr>
            <a:r>
              <a:rPr lang="ru-RU" sz="1700" dirty="0" smtClean="0">
                <a:latin typeface="Times New Roman" pitchFamily="18" charset="0"/>
                <a:cs typeface="Times New Roman" pitchFamily="18" charset="0"/>
              </a:rPr>
              <a:t>	Хочется отметить, что при работе с </a:t>
            </a:r>
            <a:r>
              <a:rPr lang="ru-RU" sz="1700" b="1" dirty="0" smtClean="0">
                <a:latin typeface="Times New Roman" pitchFamily="18" charset="0"/>
                <a:cs typeface="Times New Roman" pitchFamily="18" charset="0"/>
              </a:rPr>
              <a:t>задание 12</a:t>
            </a:r>
            <a:r>
              <a:rPr lang="ru-RU" sz="1700" dirty="0" smtClean="0">
                <a:latin typeface="Times New Roman" pitchFamily="18" charset="0"/>
                <a:cs typeface="Times New Roman" pitchFamily="18" charset="0"/>
              </a:rPr>
              <a:t> можно разделить на две большие группы: задания по вопросам прав и обязанностей граждан РФ и задания по знанию основ конституционного строя РФ. Приведенный пример относится к первой группе. </a:t>
            </a:r>
          </a:p>
          <a:p>
            <a:pPr marL="36000" indent="0" algn="just">
              <a:lnSpc>
                <a:spcPct val="120000"/>
              </a:lnSpc>
              <a:spcBef>
                <a:spcPts val="0"/>
              </a:spcBef>
              <a:buNone/>
            </a:pPr>
            <a:r>
              <a:rPr lang="ru-RU" sz="1700" b="1" dirty="0" smtClean="0">
                <a:latin typeface="Times New Roman" pitchFamily="18" charset="0"/>
                <a:cs typeface="Times New Roman" pitchFamily="18" charset="0"/>
              </a:rPr>
              <a:t>Пример задания 12 в 2023 году</a:t>
            </a:r>
            <a:endParaRPr lang="ru-RU" sz="1700" dirty="0" smtClean="0">
              <a:latin typeface="Times New Roman" pitchFamily="18" charset="0"/>
              <a:cs typeface="Times New Roman" pitchFamily="18" charset="0"/>
            </a:endParaRPr>
          </a:p>
          <a:p>
            <a:pPr marL="36000" indent="0" algn="just">
              <a:lnSpc>
                <a:spcPct val="120000"/>
              </a:lnSpc>
              <a:spcBef>
                <a:spcPts val="0"/>
              </a:spcBef>
              <a:buNone/>
            </a:pPr>
            <a:r>
              <a:rPr lang="ru-RU" sz="1700" b="1" dirty="0" smtClean="0">
                <a:latin typeface="Times New Roman" pitchFamily="18" charset="0"/>
                <a:cs typeface="Times New Roman" pitchFamily="18" charset="0"/>
              </a:rPr>
              <a:t>Что из перечисленного относится к социально-экономическим правам (свободам) гражданина Российской Федерации? Запишите цифры, под которыми они указаны. </a:t>
            </a:r>
          </a:p>
          <a:p>
            <a:pPr marL="36000" indent="0">
              <a:lnSpc>
                <a:spcPct val="120000"/>
              </a:lnSpc>
              <a:spcBef>
                <a:spcPts val="0"/>
              </a:spcBef>
              <a:buNone/>
            </a:pPr>
            <a:r>
              <a:rPr lang="ru-RU" sz="1700" dirty="0" smtClean="0">
                <a:latin typeface="Times New Roman" pitchFamily="18" charset="0"/>
                <a:cs typeface="Times New Roman" pitchFamily="18" charset="0"/>
              </a:rPr>
              <a:t>1) трудиться в условиях, отвечающих требованиям безопасности и гигиены </a:t>
            </a:r>
          </a:p>
          <a:p>
            <a:pPr marL="36000" indent="0">
              <a:lnSpc>
                <a:spcPct val="120000"/>
              </a:lnSpc>
              <a:spcBef>
                <a:spcPts val="0"/>
              </a:spcBef>
              <a:buNone/>
            </a:pPr>
            <a:r>
              <a:rPr lang="ru-RU" sz="1700" dirty="0" smtClean="0">
                <a:latin typeface="Times New Roman" pitchFamily="18" charset="0"/>
                <a:cs typeface="Times New Roman" pitchFamily="18" charset="0"/>
              </a:rPr>
              <a:t>2) иметь имущество в собственности, владеть, пользоваться и распоряжаться им как единолично, так и совместно с другими лицами </a:t>
            </a:r>
          </a:p>
          <a:p>
            <a:pPr marL="36000" indent="0">
              <a:lnSpc>
                <a:spcPct val="120000"/>
              </a:lnSpc>
              <a:spcBef>
                <a:spcPts val="0"/>
              </a:spcBef>
              <a:buNone/>
            </a:pPr>
            <a:r>
              <a:rPr lang="ru-RU" sz="1700" dirty="0" smtClean="0">
                <a:latin typeface="Times New Roman" pitchFamily="18" charset="0"/>
                <a:cs typeface="Times New Roman" pitchFamily="18" charset="0"/>
              </a:rPr>
              <a:t>3) свободно использовать свои способности и имущество для не запрещённой законом экономической деятельности </a:t>
            </a:r>
          </a:p>
          <a:p>
            <a:pPr marL="36000" indent="0">
              <a:lnSpc>
                <a:spcPct val="120000"/>
              </a:lnSpc>
              <a:spcBef>
                <a:spcPts val="0"/>
              </a:spcBef>
              <a:buNone/>
            </a:pPr>
            <a:r>
              <a:rPr lang="ru-RU" sz="1700" dirty="0" smtClean="0">
                <a:latin typeface="Times New Roman" pitchFamily="18" charset="0"/>
                <a:cs typeface="Times New Roman" pitchFamily="18" charset="0"/>
              </a:rPr>
              <a:t>4) соблюдать трудовую дисциплину </a:t>
            </a:r>
          </a:p>
          <a:p>
            <a:pPr marL="36000" indent="0">
              <a:lnSpc>
                <a:spcPct val="120000"/>
              </a:lnSpc>
              <a:spcBef>
                <a:spcPts val="0"/>
              </a:spcBef>
              <a:buNone/>
            </a:pPr>
            <a:r>
              <a:rPr lang="ru-RU" sz="1700" dirty="0" smtClean="0">
                <a:latin typeface="Times New Roman" pitchFamily="18" charset="0"/>
                <a:cs typeface="Times New Roman" pitchFamily="18" charset="0"/>
              </a:rPr>
              <a:t>5) участвовать в отправлении правосудия</a:t>
            </a:r>
          </a:p>
          <a:p>
            <a:pPr marL="36000" indent="0">
              <a:lnSpc>
                <a:spcPct val="120000"/>
              </a:lnSpc>
              <a:spcBef>
                <a:spcPts val="0"/>
              </a:spcBef>
              <a:buNone/>
            </a:pP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784976" cy="576064"/>
          </a:xfrm>
          <a:solidFill>
            <a:schemeClr val="bg2"/>
          </a:solidFill>
        </p:spPr>
        <p:style>
          <a:lnRef idx="1">
            <a:schemeClr val="accent4"/>
          </a:lnRef>
          <a:fillRef idx="2">
            <a:schemeClr val="accent4"/>
          </a:fillRef>
          <a:effectRef idx="1">
            <a:schemeClr val="accent4"/>
          </a:effectRef>
          <a:fontRef idx="minor">
            <a:schemeClr val="dk1"/>
          </a:fontRef>
        </p:style>
        <p:txBody>
          <a:bodyPr>
            <a:normAutofit fontScale="90000"/>
          </a:bodyPr>
          <a:lstStyle/>
          <a:p>
            <a:pPr lvl="2" algn="ctr" rtl="0">
              <a:spcBef>
                <a:spcPct val="0"/>
              </a:spcBef>
            </a:pPr>
            <a:r>
              <a:rPr lang="ru-RU" sz="2000" b="1" dirty="0" smtClean="0"/>
              <a:t/>
            </a:r>
            <a:br>
              <a:rPr lang="ru-RU" sz="2000" b="1" dirty="0" smtClean="0"/>
            </a:br>
            <a:r>
              <a:rPr lang="ru-RU" sz="2700" b="1" dirty="0" smtClean="0">
                <a:solidFill>
                  <a:schemeClr val="dk1"/>
                </a:solidFill>
                <a:latin typeface="Times New Roman" pitchFamily="18" charset="0"/>
                <a:cs typeface="Times New Roman" pitchFamily="18" charset="0"/>
              </a:rPr>
              <a:t>Содержательный </a:t>
            </a:r>
            <a:r>
              <a:rPr lang="ru-RU" sz="2700" b="1" dirty="0">
                <a:solidFill>
                  <a:schemeClr val="dk1"/>
                </a:solidFill>
                <a:latin typeface="Times New Roman" pitchFamily="18" charset="0"/>
                <a:cs typeface="Times New Roman" pitchFamily="18" charset="0"/>
              </a:rPr>
              <a:t>анализ выполнения заданий </a:t>
            </a:r>
            <a:r>
              <a:rPr lang="ru-RU" sz="2700" b="1" dirty="0" smtClean="0">
                <a:solidFill>
                  <a:schemeClr val="dk1"/>
                </a:solidFill>
                <a:latin typeface="Times New Roman" pitchFamily="18" charset="0"/>
                <a:cs typeface="Times New Roman" pitchFamily="18" charset="0"/>
              </a:rPr>
              <a:t>КИМ</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251520" y="908720"/>
            <a:ext cx="8712968" cy="5760640"/>
          </a:xfrm>
        </p:spPr>
        <p:style>
          <a:lnRef idx="2">
            <a:schemeClr val="accent2"/>
          </a:lnRef>
          <a:fillRef idx="1">
            <a:schemeClr val="lt1"/>
          </a:fillRef>
          <a:effectRef idx="0">
            <a:schemeClr val="accent2"/>
          </a:effectRef>
          <a:fontRef idx="minor">
            <a:schemeClr val="dk1"/>
          </a:fontRef>
        </p:style>
        <p:txBody>
          <a:bodyPr>
            <a:noAutofit/>
          </a:bodyPr>
          <a:lstStyle/>
          <a:p>
            <a:pPr marL="36000" indent="0" algn="just">
              <a:lnSpc>
                <a:spcPct val="120000"/>
              </a:lnSpc>
              <a:spcBef>
                <a:spcPts val="0"/>
              </a:spcBef>
              <a:buNone/>
            </a:pPr>
            <a:r>
              <a:rPr lang="ru-RU" sz="2400" dirty="0" smtClean="0">
                <a:latin typeface="Times New Roman" pitchFamily="18" charset="0"/>
                <a:cs typeface="Times New Roman" pitchFamily="18" charset="0"/>
              </a:rPr>
              <a:t>В 2022 году выполнение в регионе </a:t>
            </a:r>
            <a:r>
              <a:rPr lang="ru-RU" sz="2400" b="1" dirty="0" smtClean="0">
                <a:latin typeface="Times New Roman" pitchFamily="18" charset="0"/>
                <a:cs typeface="Times New Roman" pitchFamily="18" charset="0"/>
              </a:rPr>
              <a:t>задания 13</a:t>
            </a:r>
            <a:r>
              <a:rPr lang="ru-RU" sz="2400" dirty="0" smtClean="0">
                <a:latin typeface="Times New Roman" pitchFamily="18" charset="0"/>
                <a:cs typeface="Times New Roman" pitchFamily="18" charset="0"/>
              </a:rPr>
              <a:t> было выше 50%, но его выполнение участниками 1,2 категорий являлось недостаточным.</a:t>
            </a:r>
          </a:p>
          <a:p>
            <a:pPr marL="36000" indent="0" algn="just">
              <a:lnSpc>
                <a:spcPct val="120000"/>
              </a:lnSpc>
              <a:spcBef>
                <a:spcPts val="0"/>
              </a:spcBef>
              <a:buNone/>
            </a:pPr>
            <a:r>
              <a:rPr lang="ru-RU" sz="2400" dirty="0" smtClean="0">
                <a:latin typeface="Times New Roman" pitchFamily="18" charset="0"/>
                <a:cs typeface="Times New Roman" pitchFamily="18" charset="0"/>
              </a:rPr>
              <a:t> В 2023 году </a:t>
            </a:r>
            <a:r>
              <a:rPr lang="ru-RU" sz="2400" b="1" dirty="0" smtClean="0">
                <a:latin typeface="Times New Roman" pitchFamily="18" charset="0"/>
                <a:cs typeface="Times New Roman" pitchFamily="18" charset="0"/>
              </a:rPr>
              <a:t>задание 13</a:t>
            </a:r>
            <a:r>
              <a:rPr lang="ru-RU" sz="2400" dirty="0" smtClean="0">
                <a:latin typeface="Times New Roman" pitchFamily="18" charset="0"/>
                <a:cs typeface="Times New Roman" pitchFamily="18" charset="0"/>
              </a:rPr>
              <a:t> отмечается как задание базового уровня сложности с недостаточным качеством выполнения в среднем по Тюменской области, а также в 1 и 2 анализируемых группах, это повторяет картину 2021 года.  </a:t>
            </a:r>
          </a:p>
          <a:p>
            <a:pPr marL="36000" indent="0" algn="just">
              <a:lnSpc>
                <a:spcPct val="120000"/>
              </a:lnSpc>
              <a:spcBef>
                <a:spcPts val="0"/>
              </a:spcBef>
              <a:buNone/>
            </a:pPr>
            <a:r>
              <a:rPr lang="ru-RU" sz="2400" dirty="0" smtClean="0">
                <a:latin typeface="Times New Roman" pitchFamily="18" charset="0"/>
                <a:cs typeface="Times New Roman" pitchFamily="18" charset="0"/>
              </a:rPr>
              <a:t>Задание представляет собой пример ситуации, когда повышение или снижение качества выполнения можно объяснить только уровнем подготовки участников ЕГЭ конкретного года. </a:t>
            </a:r>
          </a:p>
          <a:p>
            <a:pPr marL="36000" indent="0" algn="just">
              <a:lnSpc>
                <a:spcPct val="120000"/>
              </a:lnSpc>
              <a:spcBef>
                <a:spcPts val="0"/>
              </a:spcBef>
              <a:buNone/>
            </a:pPr>
            <a:r>
              <a:rPr lang="ru-RU" sz="2400" dirty="0" smtClean="0">
                <a:latin typeface="Times New Roman" pitchFamily="18" charset="0"/>
                <a:cs typeface="Times New Roman" pitchFamily="18" charset="0"/>
              </a:rPr>
              <a:t>Ниже приведены примеры данного задания из открытых вариантов за последние четыре года. </a:t>
            </a:r>
          </a:p>
          <a:p>
            <a:pPr marL="36000" indent="0" algn="just">
              <a:lnSpc>
                <a:spcPct val="120000"/>
              </a:lnSpc>
              <a:spcBef>
                <a:spcPts val="0"/>
              </a:spcBef>
              <a:buNone/>
            </a:pPr>
            <a:endParaRPr lang="ru-RU"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576064"/>
          </a:xfrm>
          <a:solidFill>
            <a:schemeClr val="bg2"/>
          </a:solidFill>
        </p:spPr>
        <p:style>
          <a:lnRef idx="1">
            <a:schemeClr val="accent4"/>
          </a:lnRef>
          <a:fillRef idx="2">
            <a:schemeClr val="accent4"/>
          </a:fillRef>
          <a:effectRef idx="1">
            <a:schemeClr val="accent4"/>
          </a:effectRef>
          <a:fontRef idx="minor">
            <a:schemeClr val="dk1"/>
          </a:fontRef>
        </p:style>
        <p:txBody>
          <a:bodyPr>
            <a:normAutofit fontScale="90000"/>
          </a:bodyPr>
          <a:lstStyle/>
          <a:p>
            <a:pPr lvl="2" algn="ctr" rtl="0">
              <a:spcBef>
                <a:spcPct val="0"/>
              </a:spcBef>
            </a:pPr>
            <a:r>
              <a:rPr lang="ru-RU" sz="2000" b="1" dirty="0" smtClean="0"/>
              <a:t/>
            </a:r>
            <a:br>
              <a:rPr lang="ru-RU" sz="2000" b="1" dirty="0" smtClean="0"/>
            </a:br>
            <a:r>
              <a:rPr lang="ru-RU" sz="2700" b="1" dirty="0" smtClean="0">
                <a:solidFill>
                  <a:schemeClr val="dk1"/>
                </a:solidFill>
                <a:latin typeface="Times New Roman" pitchFamily="18" charset="0"/>
                <a:cs typeface="Times New Roman" pitchFamily="18" charset="0"/>
              </a:rPr>
              <a:t>Содержательный </a:t>
            </a:r>
            <a:r>
              <a:rPr lang="ru-RU" sz="2700" b="1" dirty="0">
                <a:solidFill>
                  <a:schemeClr val="dk1"/>
                </a:solidFill>
                <a:latin typeface="Times New Roman" pitchFamily="18" charset="0"/>
                <a:cs typeface="Times New Roman" pitchFamily="18" charset="0"/>
              </a:rPr>
              <a:t>анализ выполнения заданий </a:t>
            </a:r>
            <a:r>
              <a:rPr lang="ru-RU" sz="2700" b="1" dirty="0" smtClean="0">
                <a:solidFill>
                  <a:schemeClr val="dk1"/>
                </a:solidFill>
                <a:latin typeface="Times New Roman" pitchFamily="18" charset="0"/>
                <a:cs typeface="Times New Roman" pitchFamily="18" charset="0"/>
              </a:rPr>
              <a:t>КИМ</a:t>
            </a:r>
            <a:r>
              <a:rPr lang="ru-RU" sz="2800" dirty="0" smtClean="0"/>
              <a:t/>
            </a:r>
            <a:br>
              <a:rPr lang="ru-RU" sz="2800" dirty="0" smtClean="0"/>
            </a:br>
            <a:endParaRPr lang="ru-RU" sz="2800" dirty="0"/>
          </a:p>
        </p:txBody>
      </p:sp>
      <p:sp>
        <p:nvSpPr>
          <p:cNvPr id="59395" name="Rectangle 3"/>
          <p:cNvSpPr>
            <a:spLocks noChangeArrowheads="1"/>
          </p:cNvSpPr>
          <p:nvPr/>
        </p:nvSpPr>
        <p:spPr bwMode="auto">
          <a:xfrm>
            <a:off x="395536" y="919703"/>
            <a:ext cx="874846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Arial" pitchFamily="34" charset="0"/>
                <a:cs typeface="Arial" pitchFamily="34" charset="0"/>
              </a:rPr>
              <a:t>Пример задания 13 в 2023 году</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9" name="Таблица 8"/>
          <p:cNvGraphicFramePr>
            <a:graphicFrameLocks noGrp="1"/>
          </p:cNvGraphicFramePr>
          <p:nvPr/>
        </p:nvGraphicFramePr>
        <p:xfrm>
          <a:off x="323528" y="1412775"/>
          <a:ext cx="8496944" cy="5256584"/>
        </p:xfrm>
        <a:graphic>
          <a:graphicData uri="http://schemas.openxmlformats.org/drawingml/2006/table">
            <a:tbl>
              <a:tblPr/>
              <a:tblGrid>
                <a:gridCol w="4320480"/>
                <a:gridCol w="4176464"/>
              </a:tblGrid>
              <a:tr h="924588">
                <a:tc>
                  <a:txBody>
                    <a:bodyPr/>
                    <a:lstStyle/>
                    <a:p>
                      <a:pPr indent="-89535" algn="ctr"/>
                      <a:r>
                        <a:rPr lang="ru-RU" sz="1600" b="1" dirty="0">
                          <a:latin typeface="Times New Roman" pitchFamily="18" charset="0"/>
                          <a:ea typeface="TimesNewRoman"/>
                          <a:cs typeface="Times New Roman" pitchFamily="18" charset="0"/>
                        </a:rPr>
                        <a:t>ПОЛНОМОЧИЯ</a:t>
                      </a:r>
                      <a:endParaRPr lang="ru-RU" sz="1600" dirty="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600" b="1" dirty="0">
                          <a:latin typeface="Times New Roman" pitchFamily="18" charset="0"/>
                          <a:ea typeface="TimesNewRoman"/>
                          <a:cs typeface="Times New Roman" pitchFamily="18" charset="0"/>
                        </a:rPr>
                        <a:t>СУБЪЕКТЫ ГОСУДАРСТВЕННОЙ ВЛАСТИ РОССИЙСКОЙ ФЕДЕРАЦИИ</a:t>
                      </a:r>
                      <a:endParaRPr lang="ru-RU" sz="1600" dirty="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2785">
                <a:tc>
                  <a:txBody>
                    <a:bodyPr/>
                    <a:lstStyle/>
                    <a:p>
                      <a:pPr indent="19685">
                        <a:spcAft>
                          <a:spcPts val="0"/>
                        </a:spcAft>
                      </a:pPr>
                      <a:r>
                        <a:rPr lang="ru-RU" sz="1800" dirty="0">
                          <a:latin typeface="Times New Roman" pitchFamily="18" charset="0"/>
                          <a:ea typeface="Calibri"/>
                          <a:cs typeface="Times New Roman" pitchFamily="18" charset="0"/>
                        </a:rPr>
                        <a:t>А) обеспечение исполнения федерального бюджета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800" dirty="0">
                          <a:latin typeface="Times New Roman" pitchFamily="18" charset="0"/>
                          <a:cs typeface="Times New Roman" pitchFamily="18" charset="0"/>
                        </a:rPr>
                        <a:t>1) Правительство Российской Федерации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393">
                <a:tc>
                  <a:txBody>
                    <a:bodyPr/>
                    <a:lstStyle/>
                    <a:p>
                      <a:pPr indent="19685">
                        <a:spcAft>
                          <a:spcPts val="0"/>
                        </a:spcAft>
                      </a:pPr>
                      <a:r>
                        <a:rPr lang="ru-RU" sz="1800">
                          <a:latin typeface="Times New Roman" pitchFamily="18" charset="0"/>
                          <a:ea typeface="Calibri"/>
                          <a:cs typeface="Times New Roman" pitchFamily="18" charset="0"/>
                        </a:rPr>
                        <a:t>Б) принятие федеральных законов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800" dirty="0">
                          <a:latin typeface="Times New Roman" pitchFamily="18" charset="0"/>
                          <a:ea typeface="Calibri"/>
                          <a:cs typeface="Times New Roman" pitchFamily="18" charset="0"/>
                        </a:rPr>
                        <a:t>2) Государственная Дума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3640">
                <a:tc>
                  <a:txBody>
                    <a:bodyPr/>
                    <a:lstStyle/>
                    <a:p>
                      <a:pPr indent="19685">
                        <a:spcAft>
                          <a:spcPts val="0"/>
                        </a:spcAft>
                      </a:pPr>
                      <a:r>
                        <a:rPr lang="ru-RU" sz="1800" dirty="0">
                          <a:latin typeface="Times New Roman" pitchFamily="18" charset="0"/>
                          <a:ea typeface="Calibri"/>
                          <a:cs typeface="Times New Roman" pitchFamily="18" charset="0"/>
                        </a:rPr>
                        <a:t>В) осуществление помилования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800" dirty="0">
                          <a:latin typeface="Times New Roman" pitchFamily="18" charset="0"/>
                          <a:ea typeface="Calibri"/>
                          <a:cs typeface="Times New Roman" pitchFamily="18" charset="0"/>
                        </a:rPr>
                        <a:t>3) Президент Российской Федерации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2785">
                <a:tc>
                  <a:txBody>
                    <a:bodyPr/>
                    <a:lstStyle/>
                    <a:p>
                      <a:pPr>
                        <a:spcAft>
                          <a:spcPts val="0"/>
                        </a:spcAft>
                      </a:pPr>
                      <a:r>
                        <a:rPr lang="ru-RU" sz="1800">
                          <a:latin typeface="Times New Roman" pitchFamily="18" charset="0"/>
                          <a:ea typeface="Calibri"/>
                          <a:cs typeface="Times New Roman" pitchFamily="18" charset="0"/>
                        </a:rPr>
                        <a:t>Г) осуществление мер по поддержке институтов гражданского общества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endParaRPr lang="ru-RU" sz="18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393">
                <a:tc>
                  <a:txBody>
                    <a:bodyPr/>
                    <a:lstStyle/>
                    <a:p>
                      <a:pPr>
                        <a:spcAft>
                          <a:spcPts val="0"/>
                        </a:spcAft>
                      </a:pPr>
                      <a:r>
                        <a:rPr lang="ru-RU" sz="1800">
                          <a:latin typeface="Times New Roman" pitchFamily="18" charset="0"/>
                          <a:ea typeface="Calibri"/>
                          <a:cs typeface="Times New Roman" pitchFamily="18" charset="0"/>
                        </a:rPr>
                        <a:t>Д) объявление амнистии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endParaRPr lang="ru-RU" sz="18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576064"/>
          </a:xfrm>
          <a:solidFill>
            <a:schemeClr val="bg2"/>
          </a:solidFill>
        </p:spPr>
        <p:style>
          <a:lnRef idx="1">
            <a:schemeClr val="accent4"/>
          </a:lnRef>
          <a:fillRef idx="2">
            <a:schemeClr val="accent4"/>
          </a:fillRef>
          <a:effectRef idx="1">
            <a:schemeClr val="accent4"/>
          </a:effectRef>
          <a:fontRef idx="minor">
            <a:schemeClr val="dk1"/>
          </a:fontRef>
        </p:style>
        <p:txBody>
          <a:bodyPr>
            <a:normAutofit fontScale="90000"/>
          </a:bodyPr>
          <a:lstStyle/>
          <a:p>
            <a:pPr lvl="2" algn="ctr" rtl="0">
              <a:spcBef>
                <a:spcPct val="0"/>
              </a:spcBef>
            </a:pPr>
            <a:r>
              <a:rPr lang="ru-RU" sz="2000" b="1" dirty="0" smtClean="0"/>
              <a:t/>
            </a:r>
            <a:br>
              <a:rPr lang="ru-RU" sz="2000" b="1" dirty="0" smtClean="0"/>
            </a:br>
            <a:r>
              <a:rPr lang="ru-RU" sz="2700" b="1" dirty="0" smtClean="0">
                <a:solidFill>
                  <a:schemeClr val="dk1"/>
                </a:solidFill>
                <a:latin typeface="Times New Roman" pitchFamily="18" charset="0"/>
                <a:cs typeface="Times New Roman" pitchFamily="18" charset="0"/>
              </a:rPr>
              <a:t>Содержательный </a:t>
            </a:r>
            <a:r>
              <a:rPr lang="ru-RU" sz="2700" b="1" dirty="0">
                <a:solidFill>
                  <a:schemeClr val="dk1"/>
                </a:solidFill>
                <a:latin typeface="Times New Roman" pitchFamily="18" charset="0"/>
                <a:cs typeface="Times New Roman" pitchFamily="18" charset="0"/>
              </a:rPr>
              <a:t>анализ выполнения заданий </a:t>
            </a:r>
            <a:r>
              <a:rPr lang="ru-RU" sz="2700" b="1" dirty="0" smtClean="0">
                <a:solidFill>
                  <a:schemeClr val="dk1"/>
                </a:solidFill>
                <a:latin typeface="Times New Roman" pitchFamily="18" charset="0"/>
                <a:cs typeface="Times New Roman" pitchFamily="18" charset="0"/>
              </a:rPr>
              <a:t>КИМ</a:t>
            </a:r>
            <a:r>
              <a:rPr lang="ru-RU" sz="2800" dirty="0" smtClean="0"/>
              <a:t/>
            </a:r>
            <a:br>
              <a:rPr lang="ru-RU" sz="2800" dirty="0" smtClean="0"/>
            </a:br>
            <a:endParaRPr lang="ru-RU" sz="2800" dirty="0"/>
          </a:p>
        </p:txBody>
      </p:sp>
      <p:sp>
        <p:nvSpPr>
          <p:cNvPr id="59395" name="Rectangle 3"/>
          <p:cNvSpPr>
            <a:spLocks noChangeArrowheads="1"/>
          </p:cNvSpPr>
          <p:nvPr/>
        </p:nvSpPr>
        <p:spPr bwMode="auto">
          <a:xfrm>
            <a:off x="395536" y="919703"/>
            <a:ext cx="874846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Arial" pitchFamily="34" charset="0"/>
                <a:cs typeface="Arial" pitchFamily="34" charset="0"/>
              </a:rPr>
              <a:t>Пример задания 13 в 2022 году</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Таблица 4"/>
          <p:cNvGraphicFramePr>
            <a:graphicFrameLocks noGrp="1"/>
          </p:cNvGraphicFramePr>
          <p:nvPr/>
        </p:nvGraphicFramePr>
        <p:xfrm>
          <a:off x="179512" y="1412775"/>
          <a:ext cx="8784976" cy="5256586"/>
        </p:xfrm>
        <a:graphic>
          <a:graphicData uri="http://schemas.openxmlformats.org/drawingml/2006/table">
            <a:tbl>
              <a:tblPr/>
              <a:tblGrid>
                <a:gridCol w="4880542"/>
                <a:gridCol w="3904434"/>
              </a:tblGrid>
              <a:tr h="780207">
                <a:tc>
                  <a:txBody>
                    <a:bodyPr/>
                    <a:lstStyle/>
                    <a:p>
                      <a:pPr indent="-89535" algn="ctr"/>
                      <a:r>
                        <a:rPr lang="ru-RU" sz="1600" b="1" dirty="0">
                          <a:latin typeface="Times New Roman" pitchFamily="18" charset="0"/>
                          <a:ea typeface="TimesNewRoman"/>
                          <a:cs typeface="Times New Roman" pitchFamily="18" charset="0"/>
                        </a:rPr>
                        <a:t>ПОЛНОМОЧИЯ</a:t>
                      </a:r>
                      <a:endParaRPr lang="ru-RU" sz="1600" dirty="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600" b="1" dirty="0">
                          <a:latin typeface="Times New Roman" pitchFamily="18" charset="0"/>
                          <a:ea typeface="TimesNewRoman"/>
                          <a:cs typeface="Times New Roman" pitchFamily="18" charset="0"/>
                        </a:rPr>
                        <a:t>СУБЪЕКТЫ ГОСУДАРСТВЕННОЙ ВЛАСТИ РОССИЙСКОЙ ФЕДЕРАЦИИ</a:t>
                      </a:r>
                      <a:endParaRPr lang="ru-RU" sz="1600" dirty="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4751">
                <a:tc>
                  <a:txBody>
                    <a:bodyPr/>
                    <a:lstStyle/>
                    <a:p>
                      <a:pPr indent="19685">
                        <a:spcAft>
                          <a:spcPts val="0"/>
                        </a:spcAft>
                      </a:pPr>
                      <a:r>
                        <a:rPr lang="ru-RU" sz="1800" dirty="0">
                          <a:latin typeface="Times New Roman" pitchFamily="18" charset="0"/>
                          <a:ea typeface="Calibri"/>
                          <a:cs typeface="Times New Roman" pitchFamily="18" charset="0"/>
                        </a:rPr>
                        <a:t>А) рассмотрение дел о соответствии нормативных актов закону, имеющему высшую юридическую силу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800" dirty="0">
                          <a:latin typeface="Times New Roman" pitchFamily="18" charset="0"/>
                          <a:cs typeface="Times New Roman" pitchFamily="18" charset="0"/>
                        </a:rPr>
                        <a:t>1) Правительство Российской Федерации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375">
                <a:tc>
                  <a:txBody>
                    <a:bodyPr/>
                    <a:lstStyle/>
                    <a:p>
                      <a:pPr indent="19685">
                        <a:spcAft>
                          <a:spcPts val="0"/>
                        </a:spcAft>
                      </a:pPr>
                      <a:r>
                        <a:rPr lang="ru-RU" sz="1800" dirty="0">
                          <a:latin typeface="Times New Roman" pitchFamily="18" charset="0"/>
                          <a:ea typeface="Calibri"/>
                          <a:cs typeface="Times New Roman" pitchFamily="18" charset="0"/>
                        </a:rPr>
                        <a:t>Б) объявление амнистии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800" dirty="0">
                          <a:latin typeface="Times New Roman" pitchFamily="18" charset="0"/>
                          <a:ea typeface="Calibri"/>
                          <a:cs typeface="Times New Roman" pitchFamily="18" charset="0"/>
                        </a:rPr>
                        <a:t>2) Государственная Дума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4751">
                <a:tc>
                  <a:txBody>
                    <a:bodyPr/>
                    <a:lstStyle/>
                    <a:p>
                      <a:pPr indent="19685">
                        <a:spcAft>
                          <a:spcPts val="0"/>
                        </a:spcAft>
                      </a:pPr>
                      <a:r>
                        <a:rPr lang="ru-RU" sz="1800" dirty="0">
                          <a:latin typeface="Times New Roman" pitchFamily="18" charset="0"/>
                          <a:ea typeface="Calibri"/>
                          <a:cs typeface="Times New Roman" pitchFamily="18" charset="0"/>
                        </a:rPr>
                        <a:t>В) управление федеральной собственностью</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800" dirty="0">
                          <a:latin typeface="Times New Roman" pitchFamily="18" charset="0"/>
                          <a:ea typeface="Calibri"/>
                          <a:cs typeface="Times New Roman" pitchFamily="18" charset="0"/>
                        </a:rPr>
                        <a:t>3) Конституционный Суд Российской Федерации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4751">
                <a:tc>
                  <a:txBody>
                    <a:bodyPr/>
                    <a:lstStyle/>
                    <a:p>
                      <a:pPr>
                        <a:spcAft>
                          <a:spcPts val="0"/>
                        </a:spcAft>
                      </a:pPr>
                      <a:r>
                        <a:rPr lang="ru-RU" sz="1800" dirty="0">
                          <a:latin typeface="Times New Roman" pitchFamily="18" charset="0"/>
                          <a:ea typeface="Calibri"/>
                          <a:cs typeface="Times New Roman" pitchFamily="18" charset="0"/>
                        </a:rPr>
                        <a:t>Г) осуществление мер по поддержке институтов гражданского общества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endParaRPr lang="ru-RU" sz="18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4751">
                <a:tc>
                  <a:txBody>
                    <a:bodyPr/>
                    <a:lstStyle/>
                    <a:p>
                      <a:pPr>
                        <a:spcAft>
                          <a:spcPts val="0"/>
                        </a:spcAft>
                      </a:pPr>
                      <a:r>
                        <a:rPr lang="ru-RU" sz="1800" dirty="0">
                          <a:latin typeface="Times New Roman" pitchFamily="18" charset="0"/>
                          <a:ea typeface="Calibri"/>
                          <a:cs typeface="Times New Roman" pitchFamily="18" charset="0"/>
                        </a:rPr>
                        <a:t>Д) обеспечение проведения в Российской Федерации единой финансовой, кредитной и денежной политики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endParaRPr lang="ru-RU" sz="18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576064"/>
          </a:xfrm>
          <a:solidFill>
            <a:schemeClr val="bg2"/>
          </a:solidFill>
        </p:spPr>
        <p:style>
          <a:lnRef idx="1">
            <a:schemeClr val="accent4"/>
          </a:lnRef>
          <a:fillRef idx="2">
            <a:schemeClr val="accent4"/>
          </a:fillRef>
          <a:effectRef idx="1">
            <a:schemeClr val="accent4"/>
          </a:effectRef>
          <a:fontRef idx="minor">
            <a:schemeClr val="dk1"/>
          </a:fontRef>
        </p:style>
        <p:txBody>
          <a:bodyPr>
            <a:normAutofit fontScale="90000"/>
          </a:bodyPr>
          <a:lstStyle/>
          <a:p>
            <a:pPr lvl="2" algn="ctr" rtl="0">
              <a:spcBef>
                <a:spcPct val="0"/>
              </a:spcBef>
            </a:pPr>
            <a:r>
              <a:rPr lang="ru-RU" sz="2000" b="1" dirty="0" smtClean="0"/>
              <a:t/>
            </a:r>
            <a:br>
              <a:rPr lang="ru-RU" sz="2000" b="1" dirty="0" smtClean="0"/>
            </a:br>
            <a:r>
              <a:rPr lang="ru-RU" sz="2700" b="1" dirty="0" smtClean="0">
                <a:solidFill>
                  <a:schemeClr val="dk1"/>
                </a:solidFill>
                <a:latin typeface="Times New Roman" pitchFamily="18" charset="0"/>
                <a:cs typeface="Times New Roman" pitchFamily="18" charset="0"/>
              </a:rPr>
              <a:t>Содержательный </a:t>
            </a:r>
            <a:r>
              <a:rPr lang="ru-RU" sz="2700" b="1" dirty="0">
                <a:solidFill>
                  <a:schemeClr val="dk1"/>
                </a:solidFill>
                <a:latin typeface="Times New Roman" pitchFamily="18" charset="0"/>
                <a:cs typeface="Times New Roman" pitchFamily="18" charset="0"/>
              </a:rPr>
              <a:t>анализ выполнения заданий </a:t>
            </a:r>
            <a:r>
              <a:rPr lang="ru-RU" sz="2700" b="1" dirty="0" smtClean="0">
                <a:solidFill>
                  <a:schemeClr val="dk1"/>
                </a:solidFill>
                <a:latin typeface="Times New Roman" pitchFamily="18" charset="0"/>
                <a:cs typeface="Times New Roman" pitchFamily="18" charset="0"/>
              </a:rPr>
              <a:t>КИМ</a:t>
            </a:r>
            <a:r>
              <a:rPr lang="ru-RU" sz="2800" dirty="0" smtClean="0"/>
              <a:t/>
            </a:r>
            <a:br>
              <a:rPr lang="ru-RU" sz="2800" dirty="0" smtClean="0"/>
            </a:br>
            <a:endParaRPr lang="ru-RU" sz="2800" dirty="0"/>
          </a:p>
        </p:txBody>
      </p:sp>
      <p:sp>
        <p:nvSpPr>
          <p:cNvPr id="59395" name="Rectangle 3"/>
          <p:cNvSpPr>
            <a:spLocks noChangeArrowheads="1"/>
          </p:cNvSpPr>
          <p:nvPr/>
        </p:nvSpPr>
        <p:spPr bwMode="auto">
          <a:xfrm>
            <a:off x="395536" y="919703"/>
            <a:ext cx="874846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Arial" pitchFamily="34" charset="0"/>
                <a:cs typeface="Arial" pitchFamily="34" charset="0"/>
              </a:rPr>
              <a:t>Пример задания  14 в 2021 году (13 с 2022 года)</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Таблица 5"/>
          <p:cNvGraphicFramePr>
            <a:graphicFrameLocks noGrp="1"/>
          </p:cNvGraphicFramePr>
          <p:nvPr/>
        </p:nvGraphicFramePr>
        <p:xfrm>
          <a:off x="251520" y="1484784"/>
          <a:ext cx="8712968" cy="5188917"/>
        </p:xfrm>
        <a:graphic>
          <a:graphicData uri="http://schemas.openxmlformats.org/drawingml/2006/table">
            <a:tbl>
              <a:tblPr/>
              <a:tblGrid>
                <a:gridCol w="5168710"/>
                <a:gridCol w="3544258"/>
              </a:tblGrid>
              <a:tr h="818618">
                <a:tc>
                  <a:txBody>
                    <a:bodyPr/>
                    <a:lstStyle/>
                    <a:p>
                      <a:pPr algn="ctr">
                        <a:spcAft>
                          <a:spcPts val="0"/>
                        </a:spcAft>
                      </a:pPr>
                      <a:r>
                        <a:rPr lang="ru-RU" sz="1800" b="1" dirty="0">
                          <a:latin typeface="Times New Roman" pitchFamily="18" charset="0"/>
                          <a:ea typeface="Calibri"/>
                          <a:cs typeface="Times New Roman" pitchFamily="18" charset="0"/>
                        </a:rPr>
                        <a:t>ПОЛНОМОЧИЯ</a:t>
                      </a:r>
                      <a:endParaRPr lang="ru-RU" sz="1800"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a:latin typeface="Times New Roman" pitchFamily="18" charset="0"/>
                          <a:ea typeface="Calibri"/>
                          <a:cs typeface="Times New Roman" pitchFamily="18" charset="0"/>
                        </a:rPr>
                        <a:t>СУБЪЕКТЫ ГОСУДАРСТВЕННОЙ ВЛАСТИ РФ</a:t>
                      </a:r>
                      <a:endParaRPr lang="ru-RU" sz="180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5745">
                <a:tc>
                  <a:txBody>
                    <a:bodyPr/>
                    <a:lstStyle/>
                    <a:p>
                      <a:pPr>
                        <a:spcAft>
                          <a:spcPts val="0"/>
                        </a:spcAft>
                      </a:pPr>
                      <a:r>
                        <a:rPr lang="ru-RU" sz="1800" dirty="0">
                          <a:latin typeface="Times New Roman" pitchFamily="18" charset="0"/>
                          <a:ea typeface="Calibri"/>
                          <a:cs typeface="Times New Roman" pitchFamily="18" charset="0"/>
                        </a:rPr>
                        <a:t>А)</a:t>
                      </a:r>
                      <a:r>
                        <a:rPr lang="ru-RU" sz="1800" dirty="0">
                          <a:latin typeface="Times New Roman" pitchFamily="18" charset="0"/>
                          <a:ea typeface="TimesNewRoman"/>
                          <a:cs typeface="Times New Roman" pitchFamily="18" charset="0"/>
                        </a:rPr>
                        <a:t> объявление амнистии</a:t>
                      </a:r>
                      <a:endParaRPr lang="ru-RU" sz="1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800">
                          <a:latin typeface="Times New Roman" pitchFamily="18" charset="0"/>
                          <a:ea typeface="Calibri"/>
                          <a:cs typeface="Times New Roman" pitchFamily="18" charset="0"/>
                        </a:rPr>
                        <a:t>1)</a:t>
                      </a:r>
                      <a:r>
                        <a:rPr lang="ru-RU" sz="1800">
                          <a:latin typeface="Times New Roman" pitchFamily="18" charset="0"/>
                          <a:ea typeface="TimesNewRoman"/>
                          <a:cs typeface="Times New Roman" pitchFamily="18" charset="0"/>
                        </a:rPr>
                        <a:t> Конституционный суд РФ</a:t>
                      </a:r>
                      <a:endParaRPr lang="ru-RU" sz="18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5745">
                <a:tc>
                  <a:txBody>
                    <a:bodyPr/>
                    <a:lstStyle/>
                    <a:p>
                      <a:pPr>
                        <a:spcAft>
                          <a:spcPts val="0"/>
                        </a:spcAft>
                      </a:pPr>
                      <a:r>
                        <a:rPr lang="ru-RU" sz="1800" dirty="0">
                          <a:latin typeface="Times New Roman" pitchFamily="18" charset="0"/>
                          <a:ea typeface="TimesNewRoman"/>
                          <a:cs typeface="Times New Roman" pitchFamily="18" charset="0"/>
                        </a:rPr>
                        <a:t>Б) управление федеральной собственностью</a:t>
                      </a:r>
                      <a:endParaRPr lang="ru-RU" sz="1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800" dirty="0">
                          <a:latin typeface="Times New Roman" pitchFamily="18" charset="0"/>
                          <a:ea typeface="Calibri"/>
                          <a:cs typeface="Times New Roman" pitchFamily="18" charset="0"/>
                        </a:rPr>
                        <a:t>2)</a:t>
                      </a:r>
                      <a:r>
                        <a:rPr lang="ru-RU" sz="1800" dirty="0">
                          <a:latin typeface="Times New Roman" pitchFamily="18" charset="0"/>
                          <a:ea typeface="TimesNewRoman"/>
                          <a:cs typeface="Times New Roman" pitchFamily="18" charset="0"/>
                        </a:rPr>
                        <a:t> Правительство РФ</a:t>
                      </a:r>
                      <a:endParaRPr lang="ru-RU" sz="1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1489">
                <a:tc>
                  <a:txBody>
                    <a:bodyPr/>
                    <a:lstStyle/>
                    <a:p>
                      <a:pPr>
                        <a:spcAft>
                          <a:spcPts val="0"/>
                        </a:spcAft>
                      </a:pPr>
                      <a:r>
                        <a:rPr lang="ru-RU" sz="1800" dirty="0">
                          <a:latin typeface="Times New Roman" pitchFamily="18" charset="0"/>
                          <a:ea typeface="TimesNewRoman"/>
                          <a:cs typeface="Times New Roman" pitchFamily="18" charset="0"/>
                        </a:rPr>
                        <a:t>В) осуществление мер по поддержке институтов гражданского общества</a:t>
                      </a:r>
                      <a:endParaRPr lang="ru-RU" sz="1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800" dirty="0">
                          <a:latin typeface="Times New Roman" pitchFamily="18" charset="0"/>
                          <a:ea typeface="Calibri"/>
                          <a:cs typeface="Times New Roman" pitchFamily="18" charset="0"/>
                        </a:rPr>
                        <a:t>3)</a:t>
                      </a:r>
                      <a:r>
                        <a:rPr lang="ru-RU" sz="1800" dirty="0">
                          <a:latin typeface="Times New Roman" pitchFamily="18" charset="0"/>
                          <a:ea typeface="TimesNewRoman"/>
                          <a:cs typeface="Times New Roman" pitchFamily="18" charset="0"/>
                        </a:rPr>
                        <a:t> Государственная Дума</a:t>
                      </a:r>
                      <a:endParaRPr lang="ru-RU" sz="1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1489">
                <a:tc>
                  <a:txBody>
                    <a:bodyPr/>
                    <a:lstStyle/>
                    <a:p>
                      <a:pPr>
                        <a:spcAft>
                          <a:spcPts val="0"/>
                        </a:spcAft>
                      </a:pPr>
                      <a:r>
                        <a:rPr lang="ru-RU" sz="1800" dirty="0">
                          <a:latin typeface="Times New Roman" pitchFamily="18" charset="0"/>
                          <a:ea typeface="TimesNewRoman"/>
                          <a:cs typeface="Times New Roman" pitchFamily="18" charset="0"/>
                        </a:rPr>
                        <a:t>Г) обеспечение проведения в РФ единой финансовой, кредитной и денежной политики</a:t>
                      </a:r>
                      <a:endParaRPr lang="ru-RU" sz="1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1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1489">
                <a:tc>
                  <a:txBody>
                    <a:bodyPr/>
                    <a:lstStyle/>
                    <a:p>
                      <a:pPr>
                        <a:spcAft>
                          <a:spcPts val="0"/>
                        </a:spcAft>
                      </a:pPr>
                      <a:r>
                        <a:rPr lang="ru-RU" sz="1800" dirty="0">
                          <a:latin typeface="Times New Roman" pitchFamily="18" charset="0"/>
                          <a:ea typeface="TimesNewRoman"/>
                          <a:cs typeface="Times New Roman" pitchFamily="18" charset="0"/>
                        </a:rPr>
                        <a:t>Д) рассмотрение дел о соответствии нормативных актов закону, имеющему высшую юридическую силу</a:t>
                      </a:r>
                      <a:endParaRPr lang="ru-RU" sz="1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1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512" y="1134869"/>
          <a:ext cx="8784976" cy="5534491"/>
        </p:xfrm>
        <a:graphic>
          <a:graphicData uri="http://schemas.openxmlformats.org/drawingml/2006/table">
            <a:tbl>
              <a:tblPr/>
              <a:tblGrid>
                <a:gridCol w="6552728"/>
                <a:gridCol w="2232248"/>
              </a:tblGrid>
              <a:tr h="649391">
                <a:tc>
                  <a:txBody>
                    <a:bodyPr/>
                    <a:lstStyle/>
                    <a:p>
                      <a:pPr algn="just"/>
                      <a:r>
                        <a:rPr lang="ru-RU" sz="2800" b="1" dirty="0">
                          <a:latin typeface="Times New Roman" pitchFamily="18" charset="0"/>
                          <a:ea typeface="Times New Roman"/>
                          <a:cs typeface="Times New Roman" pitchFamily="18" charset="0"/>
                        </a:rPr>
                        <a:t>Всего участников ЕГЭ по предмету</a:t>
                      </a:r>
                      <a:endParaRPr lang="ru-RU" sz="2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algn="ctr" defTabSz="914400" rtl="0" eaLnBrk="1" latinLnBrk="0" hangingPunct="1">
                        <a:spcAft>
                          <a:spcPts val="0"/>
                        </a:spcAft>
                        <a:tabLst>
                          <a:tab pos="6553200" algn="l"/>
                        </a:tabLst>
                      </a:pPr>
                      <a:r>
                        <a:rPr lang="ru-RU" sz="2800" b="1" kern="1200" dirty="0" smtClean="0">
                          <a:solidFill>
                            <a:schemeClr val="tx1"/>
                          </a:solidFill>
                          <a:latin typeface="Times New Roman"/>
                          <a:ea typeface="Calibri"/>
                          <a:cs typeface="Times New Roman"/>
                        </a:rPr>
                        <a:t>3235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303124">
                <a:tc>
                  <a:txBody>
                    <a:bodyPr/>
                    <a:lstStyle/>
                    <a:p>
                      <a:pPr algn="ctr"/>
                      <a:r>
                        <a:rPr lang="ru-RU" sz="2800" dirty="0">
                          <a:latin typeface="Times New Roman" pitchFamily="18" charset="0"/>
                          <a:ea typeface="Times New Roman"/>
                          <a:cs typeface="Times New Roman" pitchFamily="18" charset="0"/>
                        </a:rPr>
                        <a:t>Из них:</a:t>
                      </a:r>
                    </a:p>
                    <a:p>
                      <a:pPr algn="ctr">
                        <a:spcAft>
                          <a:spcPts val="0"/>
                        </a:spcAft>
                      </a:pPr>
                      <a:r>
                        <a:rPr lang="ru-RU" sz="2800" dirty="0">
                          <a:latin typeface="Times New Roman" pitchFamily="18" charset="0"/>
                          <a:ea typeface="Calibri"/>
                          <a:cs typeface="Times New Roman" pitchFamily="18" charset="0"/>
                        </a:rPr>
                        <a:t>выпускников текущего года, обучающихся по программам СОО</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algn="ctr" defTabSz="914400" rtl="0" eaLnBrk="1" latinLnBrk="0" hangingPunct="1">
                        <a:spcAft>
                          <a:spcPts val="0"/>
                        </a:spcAft>
                        <a:tabLst>
                          <a:tab pos="6553200" algn="l"/>
                        </a:tabLst>
                      </a:pPr>
                      <a:r>
                        <a:rPr lang="ru-RU" sz="2800" b="1" kern="1200" dirty="0" smtClean="0">
                          <a:solidFill>
                            <a:schemeClr val="tx1"/>
                          </a:solidFill>
                          <a:latin typeface="Times New Roman"/>
                          <a:ea typeface="Calibri"/>
                          <a:cs typeface="Times New Roman"/>
                        </a:rPr>
                        <a:t>3053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868749">
                <a:tc>
                  <a:txBody>
                    <a:bodyPr/>
                    <a:lstStyle/>
                    <a:p>
                      <a:pPr algn="ctr">
                        <a:spcAft>
                          <a:spcPts val="0"/>
                        </a:spcAft>
                      </a:pPr>
                      <a:r>
                        <a:rPr lang="ru-RU" sz="2800" dirty="0">
                          <a:latin typeface="Times New Roman" pitchFamily="18" charset="0"/>
                          <a:ea typeface="Calibri"/>
                          <a:cs typeface="Times New Roman" pitchFamily="18" charset="0"/>
                        </a:rPr>
                        <a:t>выпускников текущего года, обучающихся по программам СПО</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algn="ctr" defTabSz="914400" rtl="0" eaLnBrk="1" latinLnBrk="0" hangingPunct="1">
                        <a:spcAft>
                          <a:spcPts val="0"/>
                        </a:spcAft>
                        <a:tabLst>
                          <a:tab pos="6553200" algn="l"/>
                        </a:tabLst>
                      </a:pPr>
                      <a:r>
                        <a:rPr lang="ru-RU" sz="2800" b="1" kern="1200" dirty="0" smtClean="0">
                          <a:solidFill>
                            <a:schemeClr val="tx1"/>
                          </a:solidFill>
                          <a:latin typeface="Times New Roman"/>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825092">
                <a:tc>
                  <a:txBody>
                    <a:bodyPr/>
                    <a:lstStyle/>
                    <a:p>
                      <a:pPr algn="ctr"/>
                      <a:r>
                        <a:rPr lang="ru-RU" sz="2800" dirty="0">
                          <a:latin typeface="Times New Roman" pitchFamily="18" charset="0"/>
                          <a:ea typeface="Times New Roman"/>
                          <a:cs typeface="Times New Roman" pitchFamily="18" charset="0"/>
                        </a:rPr>
                        <a:t>выпускников прошлых лет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algn="ctr" defTabSz="914400" rtl="0" eaLnBrk="1" latinLnBrk="0" hangingPunct="1">
                        <a:spcAft>
                          <a:spcPts val="0"/>
                        </a:spcAft>
                        <a:tabLst>
                          <a:tab pos="6553200" algn="l"/>
                        </a:tabLst>
                      </a:pPr>
                      <a:r>
                        <a:rPr lang="ru-RU" sz="2800" b="1" kern="1200" dirty="0" smtClean="0">
                          <a:solidFill>
                            <a:schemeClr val="tx1"/>
                          </a:solidFill>
                          <a:latin typeface="Times New Roman"/>
                          <a:ea typeface="Calibri"/>
                          <a:cs typeface="Times New Roman"/>
                        </a:rPr>
                        <a:t>180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888135">
                <a:tc>
                  <a:txBody>
                    <a:bodyPr/>
                    <a:lstStyle/>
                    <a:p>
                      <a:pPr algn="ctr"/>
                      <a:r>
                        <a:rPr lang="ru-RU" sz="2800" dirty="0">
                          <a:latin typeface="Times New Roman" pitchFamily="18" charset="0"/>
                          <a:ea typeface="Times New Roman"/>
                          <a:cs typeface="Times New Roman" pitchFamily="18" charset="0"/>
                        </a:rPr>
                        <a:t>участников с ограниченными возможностями здоровья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algn="ctr" defTabSz="914400" rtl="0" eaLnBrk="1" latinLnBrk="0" hangingPunct="1">
                        <a:spcAft>
                          <a:spcPts val="0"/>
                        </a:spcAft>
                        <a:tabLst>
                          <a:tab pos="6553200" algn="l"/>
                        </a:tabLst>
                      </a:pPr>
                      <a:r>
                        <a:rPr lang="ru-RU" sz="2800" b="1" kern="1200" dirty="0" smtClean="0">
                          <a:solidFill>
                            <a:schemeClr val="tx1"/>
                          </a:solidFill>
                          <a:latin typeface="Times New Roman"/>
                          <a:ea typeface="Calibri"/>
                          <a:cs typeface="Times New Roman"/>
                        </a:rPr>
                        <a:t>35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bl>
          </a:graphicData>
        </a:graphic>
      </p:graphicFrame>
      <p:sp>
        <p:nvSpPr>
          <p:cNvPr id="14337" name="Rectangle 1"/>
          <p:cNvSpPr>
            <a:spLocks noChangeArrowheads="1"/>
          </p:cNvSpPr>
          <p:nvPr/>
        </p:nvSpPr>
        <p:spPr bwMode="auto">
          <a:xfrm>
            <a:off x="179512" y="153888"/>
            <a:ext cx="8784976" cy="830997"/>
          </a:xfrm>
          <a:prstGeom prst="rect">
            <a:avLst/>
          </a:prstGeom>
          <a:solidFill>
            <a:schemeClr val="accent5">
              <a:lumMod val="20000"/>
              <a:lumOff val="80000"/>
            </a:schemeClr>
          </a:solidFill>
          <a:ln>
            <a:solidFill>
              <a:srgbClr val="0070C0"/>
            </a:solidFill>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26988"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70C0"/>
                </a:solidFill>
                <a:effectLst/>
                <a:latin typeface="Arial" pitchFamily="34" charset="0"/>
                <a:ea typeface="Times New Roman" pitchFamily="18" charset="0"/>
                <a:cs typeface="Times New Roman" pitchFamily="18" charset="0"/>
              </a:rPr>
              <a:t>Количество участников ЕГЭ в регионе по категориям</a:t>
            </a:r>
          </a:p>
          <a:p>
            <a:pPr marL="0" marR="0" lvl="0" indent="26988" algn="ctr" defTabSz="914400" rtl="0" eaLnBrk="1" fontAlgn="base" latinLnBrk="0" hangingPunct="1">
              <a:lnSpc>
                <a:spcPct val="100000"/>
              </a:lnSpc>
              <a:spcBef>
                <a:spcPct val="0"/>
              </a:spcBef>
              <a:spcAft>
                <a:spcPct val="0"/>
              </a:spcAft>
              <a:buClrTx/>
              <a:buSzTx/>
              <a:buFontTx/>
              <a:buNone/>
              <a:tabLst/>
            </a:pPr>
            <a:r>
              <a:rPr lang="ru-RU" sz="2400" b="1" dirty="0" smtClean="0">
                <a:solidFill>
                  <a:srgbClr val="0070C0"/>
                </a:solidFill>
                <a:latin typeface="Arial" pitchFamily="34" charset="0"/>
                <a:cs typeface="Times New Roman" pitchFamily="18" charset="0"/>
              </a:rPr>
              <a:t>2023</a:t>
            </a:r>
            <a:endParaRPr kumimoji="0" lang="ru-RU" sz="1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188640"/>
            <a:ext cx="8640960" cy="504056"/>
          </a:xfrm>
          <a:solidFill>
            <a:schemeClr val="bg2"/>
          </a:solidFill>
        </p:spPr>
        <p:style>
          <a:lnRef idx="1">
            <a:schemeClr val="accent4"/>
          </a:lnRef>
          <a:fillRef idx="2">
            <a:schemeClr val="accent4"/>
          </a:fillRef>
          <a:effectRef idx="1">
            <a:schemeClr val="accent4"/>
          </a:effectRef>
          <a:fontRef idx="minor">
            <a:schemeClr val="dk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b="1" dirty="0" smtClean="0">
                <a:latin typeface="Times New Roman" pitchFamily="18" charset="0"/>
                <a:cs typeface="Times New Roman" pitchFamily="18" charset="0"/>
              </a:rPr>
              <a:t>Содержательный анализ выполнения заданий КИМ</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251520" y="836712"/>
            <a:ext cx="8712968" cy="5760640"/>
          </a:xfrm>
        </p:spPr>
        <p:style>
          <a:lnRef idx="2">
            <a:schemeClr val="accent2"/>
          </a:lnRef>
          <a:fillRef idx="1">
            <a:schemeClr val="lt1"/>
          </a:fillRef>
          <a:effectRef idx="0">
            <a:schemeClr val="accent2"/>
          </a:effectRef>
          <a:fontRef idx="minor">
            <a:schemeClr val="dk1"/>
          </a:fontRef>
        </p:style>
        <p:txBody>
          <a:bodyPr>
            <a:normAutofit fontScale="55000" lnSpcReduction="20000"/>
          </a:bodyPr>
          <a:lstStyle/>
          <a:p>
            <a:pPr marL="36000" indent="0" algn="just">
              <a:lnSpc>
                <a:spcPct val="120000"/>
              </a:lnSpc>
              <a:spcBef>
                <a:spcPts val="0"/>
              </a:spcBef>
              <a:buNone/>
            </a:pPr>
            <a:r>
              <a:rPr lang="ru-RU" dirty="0" smtClean="0">
                <a:latin typeface="Times New Roman" pitchFamily="18" charset="0"/>
                <a:cs typeface="Times New Roman" pitchFamily="18" charset="0"/>
              </a:rPr>
              <a:t>	 В открытом варианте 320 2023 года это задание в ряде позиций дословно повторяет формулировки предыдущих трех лет, то есть является 100% предсказуемым и доступным для подготовки.</a:t>
            </a:r>
          </a:p>
          <a:p>
            <a:pPr marL="36000" indent="0" algn="just">
              <a:lnSpc>
                <a:spcPct val="120000"/>
              </a:lnSpc>
              <a:spcBef>
                <a:spcPts val="0"/>
              </a:spcBef>
              <a:buNone/>
            </a:pPr>
            <a:r>
              <a:rPr lang="ru-RU" dirty="0" smtClean="0">
                <a:latin typeface="Times New Roman" pitchFamily="18" charset="0"/>
                <a:cs typeface="Times New Roman" pitchFamily="18" charset="0"/>
              </a:rPr>
              <a:t>	Подготовка к выполнению этого задания начинается еще в основной	 школе, когда изучается структура органов государственной власти РФ на федеральном уровне и специфика территориально-государственного устройства нашего государства. </a:t>
            </a:r>
          </a:p>
          <a:p>
            <a:pPr marL="36000" indent="0" algn="just">
              <a:lnSpc>
                <a:spcPct val="120000"/>
              </a:lnSpc>
              <a:spcBef>
                <a:spcPts val="0"/>
              </a:spcBef>
              <a:buNone/>
            </a:pPr>
            <a:r>
              <a:rPr lang="ru-RU" dirty="0" smtClean="0">
                <a:latin typeface="Times New Roman" pitchFamily="18" charset="0"/>
                <a:cs typeface="Times New Roman" pitchFamily="18" charset="0"/>
              </a:rPr>
              <a:t>	На третьей ступени обучения соответствующие темы есть как в курсе обществознания, так и в курсе права. В большинстве ОУ Тюменской области при изучении курса «Право» используется УМК Никитина А.Ф., Никитиной Т.И., </a:t>
            </a:r>
            <a:r>
              <a:rPr lang="ru-RU" dirty="0" err="1" smtClean="0">
                <a:latin typeface="Times New Roman" pitchFamily="18" charset="0"/>
                <a:cs typeface="Times New Roman" pitchFamily="18" charset="0"/>
              </a:rPr>
              <a:t>Акчурина</a:t>
            </a:r>
            <a:r>
              <a:rPr lang="ru-RU" dirty="0" smtClean="0">
                <a:latin typeface="Times New Roman" pitchFamily="18" charset="0"/>
                <a:cs typeface="Times New Roman" pitchFamily="18" charset="0"/>
              </a:rPr>
              <a:t> Т.Ф. Право (</a:t>
            </a:r>
            <a:r>
              <a:rPr lang="ru-RU" dirty="0" err="1" smtClean="0">
                <a:latin typeface="Times New Roman" pitchFamily="18" charset="0"/>
                <a:cs typeface="Times New Roman" pitchFamily="18" charset="0"/>
              </a:rPr>
              <a:t>угл</a:t>
            </a:r>
            <a:r>
              <a:rPr lang="ru-RU" dirty="0" smtClean="0">
                <a:latin typeface="Times New Roman" pitchFamily="18" charset="0"/>
                <a:cs typeface="Times New Roman" pitchFamily="18" charset="0"/>
              </a:rPr>
              <a:t>. обучение), 10-11 </a:t>
            </a:r>
            <a:r>
              <a:rPr lang="ru-RU" dirty="0" err="1" smtClean="0">
                <a:latin typeface="Times New Roman" pitchFamily="18" charset="0"/>
                <a:cs typeface="Times New Roman" pitchFamily="18" charset="0"/>
              </a:rPr>
              <a:t>кл</a:t>
            </a:r>
            <a:r>
              <a:rPr lang="ru-RU" dirty="0" smtClean="0">
                <a:latin typeface="Times New Roman" pitchFamily="18" charset="0"/>
                <a:cs typeface="Times New Roman" pitchFamily="18" charset="0"/>
              </a:rPr>
              <a:t>., ООО "ДРОФА"; АО "Издательство "Просвещение", который предусматривает в учебнике и рабочей программе наличие отдельного учебного часа на рассмотрение принципов формирования и функций каждого из органов государственной власти РФ на федеральном уровне, то есть количество учебного времени для работы с данным разделом кодификатора является более чем достаточным, если учебный план сформирован рационально и предмет обществознание подкреплен другими курсами социальной направленности или элективными курсами.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188640"/>
            <a:ext cx="8640960" cy="504056"/>
          </a:xfrm>
          <a:solidFill>
            <a:schemeClr val="bg2"/>
          </a:solidFill>
        </p:spPr>
        <p:style>
          <a:lnRef idx="1">
            <a:schemeClr val="accent4"/>
          </a:lnRef>
          <a:fillRef idx="2">
            <a:schemeClr val="accent4"/>
          </a:fillRef>
          <a:effectRef idx="1">
            <a:schemeClr val="accent4"/>
          </a:effectRef>
          <a:fontRef idx="minor">
            <a:schemeClr val="dk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b="1" dirty="0" smtClean="0">
                <a:latin typeface="Times New Roman" pitchFamily="18" charset="0"/>
                <a:cs typeface="Times New Roman" pitchFamily="18" charset="0"/>
              </a:rPr>
              <a:t>Содержательный анализ выполнения заданий КИМ</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251520" y="836712"/>
            <a:ext cx="8712968" cy="5904656"/>
          </a:xfrm>
        </p:spPr>
        <p:style>
          <a:lnRef idx="2">
            <a:schemeClr val="accent2"/>
          </a:lnRef>
          <a:fillRef idx="1">
            <a:schemeClr val="lt1"/>
          </a:fillRef>
          <a:effectRef idx="0">
            <a:schemeClr val="accent2"/>
          </a:effectRef>
          <a:fontRef idx="minor">
            <a:schemeClr val="dk1"/>
          </a:fontRef>
        </p:style>
        <p:txBody>
          <a:bodyPr>
            <a:noAutofit/>
          </a:bodyPr>
          <a:lstStyle/>
          <a:p>
            <a:pPr marL="36000" indent="0" algn="just">
              <a:lnSpc>
                <a:spcPct val="120000"/>
              </a:lnSpc>
              <a:spcBef>
                <a:spcPts val="0"/>
              </a:spcBef>
              <a:buNone/>
            </a:pPr>
            <a:r>
              <a:rPr lang="ru-RU" sz="1600" dirty="0" smtClean="0">
                <a:latin typeface="Times New Roman" pitchFamily="18" charset="0"/>
                <a:cs typeface="Times New Roman" pitchFamily="18" charset="0"/>
              </a:rPr>
              <a:t>	Если в индивидуальном учебном плане выпускников текущего года отсутствовал предмет «Право», то количество учебного времени на рассмотрение соответствующих разделов Конституции, конечно, сокращалось, но тем не менее данные темы достаточно подробно рассмотрены в любом УМК на 3 ступени обучения.</a:t>
            </a:r>
          </a:p>
          <a:p>
            <a:pPr marL="36000" indent="0" algn="just">
              <a:lnSpc>
                <a:spcPct val="120000"/>
              </a:lnSpc>
              <a:spcBef>
                <a:spcPts val="0"/>
              </a:spcBef>
              <a:buNone/>
            </a:pPr>
            <a:r>
              <a:rPr lang="ru-RU" sz="1600" dirty="0" smtClean="0">
                <a:latin typeface="Times New Roman" pitchFamily="18" charset="0"/>
                <a:cs typeface="Times New Roman" pitchFamily="18" charset="0"/>
              </a:rPr>
              <a:t>	Проблема подготовки к выполнению задания заключается в том, что логическая систематизация при запоминании вопросов разделения полномочий между федеральным центром и регионами, а также между органами власти не всегда возможна. Принципы разделения некоторых функций, например, между Советом Федерации и Государственной думой для реализации системы сдержек и противовесов слабо поддаются алгоритмизации. А значит, от экзаменуемого требуется не столько понимание, сколько запоминание значительного объема непростой нормативной информации. Переложить ответственность по запоминанию с участника экзамена на педагога или репетитора просто невозможно. </a:t>
            </a:r>
          </a:p>
          <a:p>
            <a:pPr marL="36000" indent="0" algn="just">
              <a:lnSpc>
                <a:spcPct val="120000"/>
              </a:lnSpc>
              <a:spcBef>
                <a:spcPts val="0"/>
              </a:spcBef>
              <a:buNone/>
            </a:pPr>
            <a:r>
              <a:rPr lang="ru-RU" sz="1600" dirty="0" smtClean="0">
                <a:latin typeface="Times New Roman" pitchFamily="18" charset="0"/>
                <a:cs typeface="Times New Roman" pitchFamily="18" charset="0"/>
              </a:rPr>
              <a:t>	И хотя для 100% готовности здесь не нужно никаких дополнительных источников и пособий, кроме Конституции РФ, 14% участников, работавших с этим вариантом задания, сделали ошибку во второй позиции, дав ответ 13312, а 9% в последней позиции, дав ответ 12313. То есть мы видим, что не усвоено различие между индивидуальным характером помилования, находящегося в круге функций Президента РФ, и амнистии, действующей применительно к кругу лиц и находящейся в полномочиях Государственной думы.</a:t>
            </a:r>
          </a:p>
          <a:p>
            <a:pPr marL="36000" indent="0" algn="just">
              <a:lnSpc>
                <a:spcPct val="120000"/>
              </a:lnSpc>
              <a:spcBef>
                <a:spcPts val="0"/>
              </a:spcBef>
              <a:buNone/>
            </a:pPr>
            <a:r>
              <a:rPr lang="ru-RU" sz="1600" dirty="0" smtClean="0">
                <a:latin typeface="Times New Roman" pitchFamily="18" charset="0"/>
                <a:cs typeface="Times New Roman" pitchFamily="18" charset="0"/>
              </a:rPr>
              <a:t>  	Уровень выполнения </a:t>
            </a:r>
            <a:r>
              <a:rPr lang="ru-RU" sz="1600" b="1" dirty="0" smtClean="0">
                <a:latin typeface="Times New Roman" pitchFamily="18" charset="0"/>
                <a:cs typeface="Times New Roman" pitchFamily="18" charset="0"/>
              </a:rPr>
              <a:t>задания 13</a:t>
            </a:r>
            <a:r>
              <a:rPr lang="ru-RU" sz="1600" dirty="0" smtClean="0">
                <a:latin typeface="Times New Roman" pitchFamily="18" charset="0"/>
                <a:cs typeface="Times New Roman" pitchFamily="18" charset="0"/>
              </a:rPr>
              <a:t> улучшается по мере роста </a:t>
            </a:r>
            <a:r>
              <a:rPr lang="ru-RU" sz="1600" dirty="0" err="1" smtClean="0">
                <a:latin typeface="Times New Roman" pitchFamily="18" charset="0"/>
                <a:cs typeface="Times New Roman" pitchFamily="18" charset="0"/>
              </a:rPr>
              <a:t>мотивированности</a:t>
            </a:r>
            <a:r>
              <a:rPr lang="ru-RU" sz="1600" dirty="0" smtClean="0">
                <a:latin typeface="Times New Roman" pitchFamily="18" charset="0"/>
                <a:cs typeface="Times New Roman" pitchFamily="18" charset="0"/>
              </a:rPr>
              <a:t> и ответственности участников ЕГЭ.  </a:t>
            </a: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188640"/>
            <a:ext cx="8640960" cy="504056"/>
          </a:xfrm>
          <a:solidFill>
            <a:schemeClr val="bg2"/>
          </a:solidFill>
        </p:spPr>
        <p:style>
          <a:lnRef idx="1">
            <a:schemeClr val="accent4"/>
          </a:lnRef>
          <a:fillRef idx="2">
            <a:schemeClr val="accent4"/>
          </a:fillRef>
          <a:effectRef idx="1">
            <a:schemeClr val="accent4"/>
          </a:effectRef>
          <a:fontRef idx="minor">
            <a:schemeClr val="dk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b="1" dirty="0" smtClean="0">
                <a:latin typeface="Times New Roman" pitchFamily="18" charset="0"/>
                <a:cs typeface="Times New Roman" pitchFamily="18" charset="0"/>
              </a:rPr>
              <a:t>Содержательный анализ выполнения заданий КИМ</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251520" y="836712"/>
            <a:ext cx="8712968" cy="5904656"/>
          </a:xfrm>
        </p:spPr>
        <p:style>
          <a:lnRef idx="2">
            <a:schemeClr val="accent2"/>
          </a:lnRef>
          <a:fillRef idx="1">
            <a:schemeClr val="lt1"/>
          </a:fillRef>
          <a:effectRef idx="0">
            <a:schemeClr val="accent2"/>
          </a:effectRef>
          <a:fontRef idx="minor">
            <a:schemeClr val="dk1"/>
          </a:fontRef>
        </p:style>
        <p:txBody>
          <a:bodyPr>
            <a:noAutofit/>
          </a:bodyPr>
          <a:lstStyle/>
          <a:p>
            <a:pPr marL="36000" indent="0" algn="just">
              <a:spcBef>
                <a:spcPts val="0"/>
              </a:spcBef>
              <a:buNone/>
            </a:pPr>
            <a:r>
              <a:rPr lang="ru-RU" sz="1700" dirty="0" smtClean="0"/>
              <a:t>	</a:t>
            </a:r>
            <a:r>
              <a:rPr lang="ru-RU" sz="1700" dirty="0" smtClean="0">
                <a:latin typeface="Times New Roman" pitchFamily="18" charset="0"/>
                <a:cs typeface="Times New Roman" pitchFamily="18" charset="0"/>
              </a:rPr>
              <a:t>Все остальные задания базового уровня сложности выполнены в Тюменской области с результативностью свыше 50%, но задания с низким уровнем работы отмечались у участников 1 и 2 тестовых анализируемых категорий и будут рассмотрены относительно данных групп.</a:t>
            </a:r>
          </a:p>
          <a:p>
            <a:pPr marL="36000" indent="0" algn="just">
              <a:spcBef>
                <a:spcPts val="0"/>
              </a:spcBef>
              <a:buNone/>
            </a:pPr>
            <a:r>
              <a:rPr lang="ru-RU" sz="1700" dirty="0" smtClean="0">
                <a:latin typeface="Times New Roman" pitchFamily="18" charset="0"/>
                <a:cs typeface="Times New Roman" pitchFamily="18" charset="0"/>
              </a:rPr>
              <a:t>	Стоит отметить, что </a:t>
            </a:r>
            <a:r>
              <a:rPr lang="ru-RU" sz="1700" dirty="0" err="1" smtClean="0">
                <a:latin typeface="Times New Roman" pitchFamily="18" charset="0"/>
                <a:cs typeface="Times New Roman" pitchFamily="18" charset="0"/>
              </a:rPr>
              <a:t>сформированность</a:t>
            </a:r>
            <a:r>
              <a:rPr lang="ru-RU" sz="1700" dirty="0" smtClean="0">
                <a:latin typeface="Times New Roman" pitchFamily="18" charset="0"/>
                <a:cs typeface="Times New Roman" pitchFamily="18" charset="0"/>
              </a:rPr>
              <a:t> знаний об обществе как целостной развивающейся системе в единстве и взаимодействии его основных сфер и институтов, проверяемая через соотнесение     видовых понятий с родовыми у участников 1 тестовой категории находится на низком уровне.</a:t>
            </a:r>
          </a:p>
          <a:p>
            <a:pPr marL="36000" indent="0" algn="just">
              <a:spcBef>
                <a:spcPts val="0"/>
              </a:spcBef>
              <a:buNone/>
            </a:pPr>
            <a:r>
              <a:rPr lang="ru-RU" sz="1700" dirty="0" smtClean="0">
                <a:latin typeface="Times New Roman" pitchFamily="18" charset="0"/>
                <a:cs typeface="Times New Roman" pitchFamily="18" charset="0"/>
              </a:rPr>
              <a:t>	Улучшение выполнения </a:t>
            </a:r>
            <a:r>
              <a:rPr lang="ru-RU" sz="1700" b="1" dirty="0" smtClean="0">
                <a:latin typeface="Times New Roman" pitchFamily="18" charset="0"/>
                <a:cs typeface="Times New Roman" pitchFamily="18" charset="0"/>
              </a:rPr>
              <a:t>задания 1</a:t>
            </a:r>
            <a:r>
              <a:rPr lang="ru-RU" sz="1700" dirty="0" smtClean="0">
                <a:latin typeface="Times New Roman" pitchFamily="18" charset="0"/>
                <a:cs typeface="Times New Roman" pitchFamily="18" charset="0"/>
              </a:rPr>
              <a:t> в сравнении с 2022 годом среди экзаменуемых, не получивших за ЕГЭ минимального балла (1 группа), составило более 6%, но все еще составляет менее 30%.</a:t>
            </a:r>
          </a:p>
          <a:p>
            <a:pPr marL="36000" indent="0" algn="just">
              <a:spcBef>
                <a:spcPts val="0"/>
              </a:spcBef>
              <a:buNone/>
            </a:pPr>
            <a:r>
              <a:rPr lang="ru-RU" sz="1700" b="1" dirty="0" smtClean="0">
                <a:latin typeface="Times New Roman" pitchFamily="18" charset="0"/>
                <a:cs typeface="Times New Roman" pitchFamily="18" charset="0"/>
              </a:rPr>
              <a:t>	Задание 1</a:t>
            </a:r>
            <a:r>
              <a:rPr lang="ru-RU" sz="1700" dirty="0" smtClean="0">
                <a:latin typeface="Times New Roman" pitchFamily="18" charset="0"/>
                <a:cs typeface="Times New Roman" pitchFamily="18" charset="0"/>
              </a:rPr>
              <a:t> проверяет не только содержательный компонент определенного модуля, но и способность экзаменуемых к анализу и обобщению теоретических понятий курса. Чтобы верно выполнить задание нужно понимать, что лишние элементы в перечне не случайны, они относятся к другой группе анализируемых социальных объектов (другой сфере жизни общества, типу семьи, уровню познания и т.д.), в приведенном примере – к эмпирическому уровню научного познания. Для этого нужно, во-первых, иметь представление о существующих классификациях проверяемого заданием социального объекта (познание), а во-вторых, знать существенные отличия разных видов (типов), групп. Кроме того, задание может относиться к различным содержательным модулям, поэтому проверяет упомянутые умение по курсу обществознания в целом и закономерно вызывает затруднения у слабо подготовленных участников ЕГЭ. </a:t>
            </a:r>
          </a:p>
          <a:p>
            <a:pPr marL="36000" indent="0" algn="just">
              <a:lnSpc>
                <a:spcPct val="120000"/>
              </a:lnSpc>
              <a:spcBef>
                <a:spcPts val="0"/>
              </a:spcBef>
              <a:buNone/>
            </a:pP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116632"/>
            <a:ext cx="8640960" cy="504056"/>
          </a:xfrm>
          <a:solidFill>
            <a:schemeClr val="bg2"/>
          </a:solidFill>
        </p:spPr>
        <p:style>
          <a:lnRef idx="1">
            <a:schemeClr val="accent4"/>
          </a:lnRef>
          <a:fillRef idx="2">
            <a:schemeClr val="accent4"/>
          </a:fillRef>
          <a:effectRef idx="1">
            <a:schemeClr val="accent4"/>
          </a:effectRef>
          <a:fontRef idx="minor">
            <a:schemeClr val="dk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b="1" dirty="0" smtClean="0">
                <a:latin typeface="Times New Roman" pitchFamily="18" charset="0"/>
                <a:cs typeface="Times New Roman" pitchFamily="18" charset="0"/>
              </a:rPr>
              <a:t>Содержательный анализ выполнения заданий КИМ</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179512" y="692696"/>
            <a:ext cx="8856984" cy="6048672"/>
          </a:xfrm>
        </p:spPr>
        <p:style>
          <a:lnRef idx="2">
            <a:schemeClr val="accent2"/>
          </a:lnRef>
          <a:fillRef idx="1">
            <a:schemeClr val="lt1"/>
          </a:fillRef>
          <a:effectRef idx="0">
            <a:schemeClr val="accent2"/>
          </a:effectRef>
          <a:fontRef idx="minor">
            <a:schemeClr val="dk1"/>
          </a:fontRef>
        </p:style>
        <p:txBody>
          <a:bodyPr>
            <a:noAutofit/>
          </a:bodyPr>
          <a:lstStyle/>
          <a:p>
            <a:pPr marL="36000" indent="0" algn="just">
              <a:spcBef>
                <a:spcPts val="0"/>
              </a:spcBef>
              <a:buNone/>
            </a:pPr>
            <a:r>
              <a:rPr lang="ru-RU" sz="1800" b="1" dirty="0" smtClean="0">
                <a:latin typeface="Times New Roman" pitchFamily="18" charset="0"/>
                <a:cs typeface="Times New Roman" pitchFamily="18" charset="0"/>
              </a:rPr>
              <a:t>Пример задания 1 в 2023 году.</a:t>
            </a:r>
            <a:endParaRPr lang="ru-RU" sz="1800" dirty="0" smtClean="0">
              <a:latin typeface="Times New Roman" pitchFamily="18" charset="0"/>
              <a:cs typeface="Times New Roman" pitchFamily="18" charset="0"/>
            </a:endParaRPr>
          </a:p>
          <a:p>
            <a:pPr marL="36000" indent="0" algn="just">
              <a:spcBef>
                <a:spcPts val="0"/>
              </a:spcBef>
              <a:buNone/>
            </a:pPr>
            <a:r>
              <a:rPr lang="ru-RU" sz="1800" b="1" dirty="0" smtClean="0">
                <a:latin typeface="Times New Roman" pitchFamily="18" charset="0"/>
                <a:cs typeface="Times New Roman" pitchFamily="18" charset="0"/>
              </a:rPr>
              <a:t>Ниже приведён перечень действий. Все они, за исключением двух, относятся к теоретическому уровню научного познания</a:t>
            </a:r>
            <a:r>
              <a:rPr lang="ru-RU" sz="1800" dirty="0" smtClean="0">
                <a:latin typeface="Times New Roman" pitchFamily="18" charset="0"/>
                <a:cs typeface="Times New Roman" pitchFamily="18" charset="0"/>
              </a:rPr>
              <a:t>. </a:t>
            </a:r>
          </a:p>
          <a:p>
            <a:pPr marL="36000" indent="0" algn="just">
              <a:spcBef>
                <a:spcPts val="0"/>
              </a:spcBef>
              <a:buAutoNum type="arabicParenR"/>
            </a:pPr>
            <a:r>
              <a:rPr lang="ru-RU" sz="1800" dirty="0" smtClean="0">
                <a:latin typeface="Times New Roman" pitchFamily="18" charset="0"/>
                <a:cs typeface="Times New Roman" pitchFamily="18" charset="0"/>
              </a:rPr>
              <a:t>объяснение полученных данных; 2) запись показаний приборов; 3) выдвижение гипотез; 4) проведение эксперимента; 5) построение системы аргументов; 6) разработка концепции. </a:t>
            </a:r>
          </a:p>
          <a:p>
            <a:pPr marL="36000" indent="0" algn="just">
              <a:spcBef>
                <a:spcPts val="0"/>
              </a:spcBef>
              <a:buNone/>
            </a:pPr>
            <a:r>
              <a:rPr lang="ru-RU" sz="1800" b="1" dirty="0" smtClean="0">
                <a:latin typeface="Times New Roman" pitchFamily="18" charset="0"/>
                <a:cs typeface="Times New Roman" pitchFamily="18" charset="0"/>
              </a:rPr>
              <a:t>Найдите два действия, «выпадающих» из общего ряда, и запишите в таблицу цифры, под которыми они указаны. </a:t>
            </a:r>
          </a:p>
          <a:p>
            <a:pPr marL="36000" indent="0" algn="just">
              <a:spcBef>
                <a:spcPts val="0"/>
              </a:spcBef>
              <a:buNone/>
            </a:pPr>
            <a:r>
              <a:rPr lang="ru-RU" sz="1800" dirty="0" smtClean="0">
                <a:latin typeface="Times New Roman" pitchFamily="18" charset="0"/>
                <a:cs typeface="Times New Roman" pitchFamily="18" charset="0"/>
              </a:rPr>
              <a:t>	В приведенном примере наиболее распространенная ошибка состояла в выборе варианта 6 «разработка концепции» наряду с верным вариантом 4. Наиболее вероятным предположением такой ошибки является непонимание смысла слова «концепция», в то время как слово «разработка» ассоциируется с практическими действиями.</a:t>
            </a:r>
          </a:p>
          <a:p>
            <a:pPr marL="36000" indent="0" algn="just">
              <a:spcBef>
                <a:spcPts val="0"/>
              </a:spcBef>
              <a:buNone/>
            </a:pPr>
            <a:r>
              <a:rPr lang="ru-RU" sz="1800" dirty="0" smtClean="0">
                <a:latin typeface="Times New Roman" pitchFamily="18" charset="0"/>
                <a:cs typeface="Times New Roman" pitchFamily="18" charset="0"/>
              </a:rPr>
              <a:t>	Можно сделать вывод, что </a:t>
            </a:r>
            <a:r>
              <a:rPr lang="ru-RU" sz="1800" dirty="0" err="1" smtClean="0">
                <a:latin typeface="Times New Roman" pitchFamily="18" charset="0"/>
                <a:cs typeface="Times New Roman" pitchFamily="18" charset="0"/>
              </a:rPr>
              <a:t>сформированность</a:t>
            </a:r>
            <a:r>
              <a:rPr lang="ru-RU" sz="1800" dirty="0" smtClean="0">
                <a:latin typeface="Times New Roman" pitchFamily="18" charset="0"/>
                <a:cs typeface="Times New Roman" pitchFamily="18" charset="0"/>
              </a:rPr>
              <a:t> знаний об обществе складывается в течения всех лет обучения и не только предметным содержанием курса обществознания, сколько всей системой образования в целом и включает в себя активный и пассивный словарный запас. Если решение об экзаменационном выборе принято, как часто бывает у участников в этой категории, только в 1 полугодии 11 класса или экзамен выбирается «на всякий случай», то при подготовке возникают проблемы огромного объема повторения и сложностей в систематизации знаний. Именно поэтому особая сложность отмечается именно в этой категории участников ЕГЭ.</a:t>
            </a:r>
          </a:p>
          <a:p>
            <a:pPr marL="36000" indent="0" algn="just">
              <a:lnSpc>
                <a:spcPct val="120000"/>
              </a:lnSpc>
              <a:spcBef>
                <a:spcPts val="0"/>
              </a:spcBef>
              <a:buNone/>
            </a:pP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116632"/>
            <a:ext cx="8640960" cy="504056"/>
          </a:xfrm>
          <a:solidFill>
            <a:schemeClr val="bg2"/>
          </a:solidFill>
        </p:spPr>
        <p:style>
          <a:lnRef idx="1">
            <a:schemeClr val="accent4"/>
          </a:lnRef>
          <a:fillRef idx="2">
            <a:schemeClr val="accent4"/>
          </a:fillRef>
          <a:effectRef idx="1">
            <a:schemeClr val="accent4"/>
          </a:effectRef>
          <a:fontRef idx="minor">
            <a:schemeClr val="dk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b="1" dirty="0" smtClean="0">
                <a:latin typeface="Times New Roman" pitchFamily="18" charset="0"/>
                <a:cs typeface="Times New Roman" pitchFamily="18" charset="0"/>
              </a:rPr>
              <a:t>Содержательный анализ выполнения заданий КИМ</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179512" y="692696"/>
            <a:ext cx="8856984" cy="6048672"/>
          </a:xfrm>
        </p:spPr>
        <p:style>
          <a:lnRef idx="2">
            <a:schemeClr val="accent2"/>
          </a:lnRef>
          <a:fillRef idx="1">
            <a:schemeClr val="lt1"/>
          </a:fillRef>
          <a:effectRef idx="0">
            <a:schemeClr val="accent2"/>
          </a:effectRef>
          <a:fontRef idx="minor">
            <a:schemeClr val="dk1"/>
          </a:fontRef>
        </p:style>
        <p:txBody>
          <a:bodyPr>
            <a:noAutofit/>
          </a:bodyPr>
          <a:lstStyle/>
          <a:p>
            <a:pPr marL="36000" indent="0" algn="just">
              <a:spcBef>
                <a:spcPts val="0"/>
              </a:spcBef>
              <a:buNone/>
            </a:pPr>
            <a:r>
              <a:rPr lang="ru-RU" sz="1800" dirty="0" smtClean="0">
                <a:latin typeface="Times New Roman" pitchFamily="18" charset="0"/>
                <a:cs typeface="Times New Roman" pitchFamily="18" charset="0"/>
              </a:rPr>
              <a:t>	Еще одним заданием базового уровня сложности, вызвавшего затруднения у участников </a:t>
            </a:r>
            <a:r>
              <a:rPr lang="ru-RU" sz="1800" b="1" dirty="0" smtClean="0">
                <a:latin typeface="Times New Roman" pitchFamily="18" charset="0"/>
                <a:cs typeface="Times New Roman" pitchFamily="18" charset="0"/>
              </a:rPr>
              <a:t>1 анализируемой категории</a:t>
            </a:r>
            <a:r>
              <a:rPr lang="ru-RU" sz="1800" dirty="0" smtClean="0">
                <a:latin typeface="Times New Roman" pitchFamily="18" charset="0"/>
                <a:cs typeface="Times New Roman" pitchFamily="18" charset="0"/>
              </a:rPr>
              <a:t>, является </a:t>
            </a:r>
            <a:r>
              <a:rPr lang="ru-RU" sz="1800" b="1" dirty="0" smtClean="0">
                <a:latin typeface="Times New Roman" pitchFamily="18" charset="0"/>
                <a:cs typeface="Times New Roman" pitchFamily="18" charset="0"/>
              </a:rPr>
              <a:t>задание 3</a:t>
            </a:r>
            <a:r>
              <a:rPr lang="ru-RU" sz="1800" dirty="0" smtClean="0">
                <a:latin typeface="Times New Roman" pitchFamily="18" charset="0"/>
                <a:cs typeface="Times New Roman" pitchFamily="18" charset="0"/>
              </a:rPr>
              <a:t>, уровень выполнения которого 20%, а также при статистическом анализе отмечено значительное снижение качества выполнения во всех группах участников и в целом по региону. </a:t>
            </a:r>
          </a:p>
          <a:p>
            <a:pPr marL="36000" indent="0" algn="just">
              <a:spcBef>
                <a:spcPts val="0"/>
              </a:spcBef>
              <a:buNone/>
            </a:pPr>
            <a:r>
              <a:rPr lang="ru-RU" sz="1800" dirty="0" smtClean="0">
                <a:latin typeface="Times New Roman" pitchFamily="18" charset="0"/>
                <a:cs typeface="Times New Roman" pitchFamily="18" charset="0"/>
              </a:rPr>
              <a:t>	Вновь обращает на себя внимание тот факт, что из всех заданий конкретного содержательного блока наибольшие проблемы вызывает то, где проверка владения базовым понятийным аппаратом социальных наук проводится в форме соотнесения понятия с его </a:t>
            </a:r>
            <a:r>
              <a:rPr lang="ru-RU" sz="1800" dirty="0" err="1" smtClean="0">
                <a:latin typeface="Times New Roman" pitchFamily="18" charset="0"/>
                <a:cs typeface="Times New Roman" pitchFamily="18" charset="0"/>
              </a:rPr>
              <a:t>характеристиками\признаками\примерами</a:t>
            </a:r>
            <a:r>
              <a:rPr lang="ru-RU" sz="1800" dirty="0" smtClean="0">
                <a:latin typeface="Times New Roman" pitchFamily="18" charset="0"/>
                <a:cs typeface="Times New Roman" pitchFamily="18" charset="0"/>
              </a:rPr>
              <a:t>. Напрашивается вывод о недостаточном уровне </a:t>
            </a:r>
            <a:r>
              <a:rPr lang="ru-RU" sz="1800" dirty="0" err="1" smtClean="0">
                <a:latin typeface="Times New Roman" pitchFamily="18" charset="0"/>
                <a:cs typeface="Times New Roman" pitchFamily="18" charset="0"/>
              </a:rPr>
              <a:t>сформированности</a:t>
            </a:r>
            <a:r>
              <a:rPr lang="ru-RU" sz="1800" dirty="0" smtClean="0">
                <a:latin typeface="Times New Roman" pitchFamily="18" charset="0"/>
                <a:cs typeface="Times New Roman" pitchFamily="18" charset="0"/>
              </a:rPr>
              <a:t> мыслительных навыков анализа и классификации, что не позволяет верно определять видовые сущностные черты тех или иных социальных объектов.</a:t>
            </a:r>
          </a:p>
          <a:p>
            <a:pPr marL="36000" indent="0" algn="just">
              <a:spcBef>
                <a:spcPts val="0"/>
              </a:spcBef>
              <a:buNone/>
            </a:pPr>
            <a:r>
              <a:rPr lang="ru-RU" sz="1800" dirty="0" smtClean="0">
                <a:latin typeface="Times New Roman" pitchFamily="18" charset="0"/>
                <a:cs typeface="Times New Roman" pitchFamily="18" charset="0"/>
              </a:rPr>
              <a:t>	При анализе связи выполнения задания с его содержанием можно отметить, что результативнее участники 1 группы выполняют задания данного блока, если они относятся к позициям кодификатора, повторяющим содержание основного образования</a:t>
            </a:r>
            <a:r>
              <a:rPr lang="ru-RU" sz="1800" i="1" dirty="0" smtClean="0">
                <a:latin typeface="Times New Roman" pitchFamily="18" charset="0"/>
                <a:cs typeface="Times New Roman" pitchFamily="18" charset="0"/>
              </a:rPr>
              <a:t>: биологическое и социальное в человеке, личность, деятельность человека и ее основные формы (труд, игра, учение), человек и его ближайшее окружение.</a:t>
            </a:r>
            <a:endParaRPr lang="ru-RU" sz="1800" dirty="0" smtClean="0">
              <a:latin typeface="Times New Roman" pitchFamily="18" charset="0"/>
              <a:cs typeface="Times New Roman" pitchFamily="18" charset="0"/>
            </a:endParaRPr>
          </a:p>
          <a:p>
            <a:pPr marL="36000" indent="0" algn="just">
              <a:spcBef>
                <a:spcPts val="0"/>
              </a:spcBef>
              <a:buNone/>
            </a:pPr>
            <a:r>
              <a:rPr lang="ru-RU" sz="1800" i="1"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Задания, относящиеся к темам </a:t>
            </a:r>
            <a:r>
              <a:rPr lang="ru-RU" sz="1800" i="1" dirty="0" smtClean="0">
                <a:latin typeface="Times New Roman" pitchFamily="18" charset="0"/>
                <a:cs typeface="Times New Roman" pitchFamily="18" charset="0"/>
              </a:rPr>
              <a:t>познания, общество как динамичная система, социальные институты духовной культуры и их подробные характеристики</a:t>
            </a:r>
            <a:r>
              <a:rPr lang="ru-RU" sz="1800" dirty="0" smtClean="0">
                <a:latin typeface="Times New Roman" pitchFamily="18" charset="0"/>
                <a:cs typeface="Times New Roman" pitchFamily="18" charset="0"/>
              </a:rPr>
              <a:t>, </a:t>
            </a:r>
            <a:r>
              <a:rPr lang="ru-RU" sz="1800" i="1" dirty="0" smtClean="0">
                <a:latin typeface="Times New Roman" pitchFamily="18" charset="0"/>
                <a:cs typeface="Times New Roman" pitchFamily="18" charset="0"/>
              </a:rPr>
              <a:t>специфика</a:t>
            </a:r>
            <a:r>
              <a:rPr lang="ru-RU" sz="1800" dirty="0" smtClean="0">
                <a:latin typeface="Times New Roman" pitchFamily="18" charset="0"/>
                <a:cs typeface="Times New Roman" pitchFamily="18" charset="0"/>
              </a:rPr>
              <a:t> </a:t>
            </a:r>
            <a:r>
              <a:rPr lang="ru-RU" sz="1800" i="1" dirty="0" smtClean="0">
                <a:latin typeface="Times New Roman" pitchFamily="18" charset="0"/>
                <a:cs typeface="Times New Roman" pitchFamily="18" charset="0"/>
              </a:rPr>
              <a:t>социального прогресса и его относительность, глобализации</a:t>
            </a:r>
            <a:r>
              <a:rPr lang="ru-RU" sz="1800" dirty="0" smtClean="0">
                <a:latin typeface="Times New Roman" pitchFamily="18" charset="0"/>
                <a:cs typeface="Times New Roman" pitchFamily="18" charset="0"/>
              </a:rPr>
              <a:t>, изучение которых в основной школе носит ознакомительный характер, а в основном приходится на курс 10 класса, вызывают затруднения. </a:t>
            </a:r>
          </a:p>
          <a:p>
            <a:pPr marL="36000" indent="0" algn="just">
              <a:lnSpc>
                <a:spcPct val="120000"/>
              </a:lnSpc>
              <a:spcBef>
                <a:spcPts val="0"/>
              </a:spcBef>
              <a:buNone/>
            </a:pP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116632"/>
            <a:ext cx="8640960" cy="504056"/>
          </a:xfrm>
          <a:solidFill>
            <a:schemeClr val="bg2"/>
          </a:solidFill>
        </p:spPr>
        <p:style>
          <a:lnRef idx="1">
            <a:schemeClr val="accent4"/>
          </a:lnRef>
          <a:fillRef idx="2">
            <a:schemeClr val="accent4"/>
          </a:fillRef>
          <a:effectRef idx="1">
            <a:schemeClr val="accent4"/>
          </a:effectRef>
          <a:fontRef idx="minor">
            <a:schemeClr val="dk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b="1" dirty="0" smtClean="0">
                <a:latin typeface="Times New Roman" pitchFamily="18" charset="0"/>
                <a:cs typeface="Times New Roman" pitchFamily="18" charset="0"/>
              </a:rPr>
              <a:t>Содержательный анализ выполнения заданий КИМ</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179512" y="692696"/>
            <a:ext cx="8856984" cy="6048672"/>
          </a:xfrm>
        </p:spPr>
        <p:style>
          <a:lnRef idx="2">
            <a:schemeClr val="accent2"/>
          </a:lnRef>
          <a:fillRef idx="1">
            <a:schemeClr val="lt1"/>
          </a:fillRef>
          <a:effectRef idx="0">
            <a:schemeClr val="accent2"/>
          </a:effectRef>
          <a:fontRef idx="minor">
            <a:schemeClr val="dk1"/>
          </a:fontRef>
        </p:style>
        <p:txBody>
          <a:bodyPr>
            <a:noAutofit/>
          </a:bodyPr>
          <a:lstStyle/>
          <a:p>
            <a:pPr marL="36000" indent="0" algn="just">
              <a:spcBef>
                <a:spcPts val="0"/>
              </a:spcBef>
              <a:buNone/>
            </a:pPr>
            <a:r>
              <a:rPr lang="ru-RU" sz="1800" dirty="0" smtClean="0">
                <a:latin typeface="Times New Roman" pitchFamily="18" charset="0"/>
                <a:cs typeface="Times New Roman" pitchFamily="18" charset="0"/>
              </a:rPr>
              <a:t>	Еще одним заданием базового уровня сложности, вызвавшего затруднения у участников </a:t>
            </a:r>
            <a:r>
              <a:rPr lang="ru-RU" sz="1800" b="1" dirty="0" smtClean="0">
                <a:latin typeface="Times New Roman" pitchFamily="18" charset="0"/>
                <a:cs typeface="Times New Roman" pitchFamily="18" charset="0"/>
              </a:rPr>
              <a:t>1 анализируемой категории</a:t>
            </a:r>
            <a:r>
              <a:rPr lang="ru-RU" sz="1800" dirty="0" smtClean="0">
                <a:latin typeface="Times New Roman" pitchFamily="18" charset="0"/>
                <a:cs typeface="Times New Roman" pitchFamily="18" charset="0"/>
              </a:rPr>
              <a:t>, является </a:t>
            </a:r>
            <a:r>
              <a:rPr lang="ru-RU" sz="1800" b="1" dirty="0" smtClean="0">
                <a:latin typeface="Times New Roman" pitchFamily="18" charset="0"/>
                <a:cs typeface="Times New Roman" pitchFamily="18" charset="0"/>
              </a:rPr>
              <a:t>задание 3</a:t>
            </a:r>
            <a:r>
              <a:rPr lang="ru-RU" sz="1800" dirty="0" smtClean="0">
                <a:latin typeface="Times New Roman" pitchFamily="18" charset="0"/>
                <a:cs typeface="Times New Roman" pitchFamily="18" charset="0"/>
              </a:rPr>
              <a:t>, уровень выполнения которого 20%, а также при статистическом анализе отмечено значительное снижение качества выполнения во всех группах участников и в целом по региону. </a:t>
            </a:r>
          </a:p>
          <a:p>
            <a:pPr marL="36000" indent="0" algn="just">
              <a:spcBef>
                <a:spcPts val="0"/>
              </a:spcBef>
              <a:buNone/>
            </a:pPr>
            <a:r>
              <a:rPr lang="ru-RU" sz="1800" dirty="0" smtClean="0">
                <a:latin typeface="Times New Roman" pitchFamily="18" charset="0"/>
                <a:cs typeface="Times New Roman" pitchFamily="18" charset="0"/>
              </a:rPr>
              <a:t>	Вновь обращает на себя внимание тот факт, что из всех заданий конкретного содержательного блока наибольшие проблемы вызывает то, где проверка владения базовым понятийным аппаратом социальных наук проводится в форме соотнесения понятия с его </a:t>
            </a:r>
            <a:r>
              <a:rPr lang="ru-RU" sz="1800" dirty="0" err="1" smtClean="0">
                <a:latin typeface="Times New Roman" pitchFamily="18" charset="0"/>
                <a:cs typeface="Times New Roman" pitchFamily="18" charset="0"/>
              </a:rPr>
              <a:t>характеристиками\признаками\примерами</a:t>
            </a:r>
            <a:r>
              <a:rPr lang="ru-RU" sz="1800" dirty="0" smtClean="0">
                <a:latin typeface="Times New Roman" pitchFamily="18" charset="0"/>
                <a:cs typeface="Times New Roman" pitchFamily="18" charset="0"/>
              </a:rPr>
              <a:t>. Напрашивается вывод о недостаточном уровне </a:t>
            </a:r>
            <a:r>
              <a:rPr lang="ru-RU" sz="1800" dirty="0" err="1" smtClean="0">
                <a:latin typeface="Times New Roman" pitchFamily="18" charset="0"/>
                <a:cs typeface="Times New Roman" pitchFamily="18" charset="0"/>
              </a:rPr>
              <a:t>сформированности</a:t>
            </a:r>
            <a:r>
              <a:rPr lang="ru-RU" sz="1800" dirty="0" smtClean="0">
                <a:latin typeface="Times New Roman" pitchFamily="18" charset="0"/>
                <a:cs typeface="Times New Roman" pitchFamily="18" charset="0"/>
              </a:rPr>
              <a:t> мыслительных навыков анализа и классификации, что не позволяет верно определять видовые сущностные черты тех или иных социальных объектов.</a:t>
            </a:r>
          </a:p>
          <a:p>
            <a:pPr marL="36000" indent="0" algn="just">
              <a:spcBef>
                <a:spcPts val="0"/>
              </a:spcBef>
              <a:buNone/>
            </a:pPr>
            <a:r>
              <a:rPr lang="ru-RU" sz="1800" dirty="0" smtClean="0">
                <a:latin typeface="Times New Roman" pitchFamily="18" charset="0"/>
                <a:cs typeface="Times New Roman" pitchFamily="18" charset="0"/>
              </a:rPr>
              <a:t>	При анализе связи выполнения задания с его содержанием можно отметить, что результативнее участники 1 группы выполняют задания данного блока, если они относятся к позициям кодификатора, повторяющим содержание основного образования</a:t>
            </a:r>
            <a:r>
              <a:rPr lang="ru-RU" sz="1800" i="1" dirty="0" smtClean="0">
                <a:latin typeface="Times New Roman" pitchFamily="18" charset="0"/>
                <a:cs typeface="Times New Roman" pitchFamily="18" charset="0"/>
              </a:rPr>
              <a:t>: биологическое и социальное в человеке, личность, деятельность человека и ее основные формы (труд, игра, учение), человек и его ближайшее окружение.</a:t>
            </a:r>
            <a:endParaRPr lang="ru-RU" sz="1800" dirty="0" smtClean="0">
              <a:latin typeface="Times New Roman" pitchFamily="18" charset="0"/>
              <a:cs typeface="Times New Roman" pitchFamily="18" charset="0"/>
            </a:endParaRPr>
          </a:p>
          <a:p>
            <a:pPr marL="36000" indent="0" algn="just">
              <a:spcBef>
                <a:spcPts val="0"/>
              </a:spcBef>
              <a:buNone/>
            </a:pPr>
            <a:r>
              <a:rPr lang="ru-RU" sz="1800" i="1"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Задания, относящиеся к темам </a:t>
            </a:r>
            <a:r>
              <a:rPr lang="ru-RU" sz="1800" i="1" dirty="0" smtClean="0">
                <a:latin typeface="Times New Roman" pitchFamily="18" charset="0"/>
                <a:cs typeface="Times New Roman" pitchFamily="18" charset="0"/>
              </a:rPr>
              <a:t>познания, общество как динамичная система, социальные институты духовной культуры и их подробные характеристики</a:t>
            </a:r>
            <a:r>
              <a:rPr lang="ru-RU" sz="1800" dirty="0" smtClean="0">
                <a:latin typeface="Times New Roman" pitchFamily="18" charset="0"/>
                <a:cs typeface="Times New Roman" pitchFamily="18" charset="0"/>
              </a:rPr>
              <a:t>, </a:t>
            </a:r>
            <a:r>
              <a:rPr lang="ru-RU" sz="1800" i="1" dirty="0" smtClean="0">
                <a:latin typeface="Times New Roman" pitchFamily="18" charset="0"/>
                <a:cs typeface="Times New Roman" pitchFamily="18" charset="0"/>
              </a:rPr>
              <a:t>специфика</a:t>
            </a:r>
            <a:r>
              <a:rPr lang="ru-RU" sz="1800" dirty="0" smtClean="0">
                <a:latin typeface="Times New Roman" pitchFamily="18" charset="0"/>
                <a:cs typeface="Times New Roman" pitchFamily="18" charset="0"/>
              </a:rPr>
              <a:t> </a:t>
            </a:r>
            <a:r>
              <a:rPr lang="ru-RU" sz="1800" i="1" dirty="0" smtClean="0">
                <a:latin typeface="Times New Roman" pitchFamily="18" charset="0"/>
                <a:cs typeface="Times New Roman" pitchFamily="18" charset="0"/>
              </a:rPr>
              <a:t>социального прогресса и его относительность, глобализации</a:t>
            </a:r>
            <a:r>
              <a:rPr lang="ru-RU" sz="1800" dirty="0" smtClean="0">
                <a:latin typeface="Times New Roman" pitchFamily="18" charset="0"/>
                <a:cs typeface="Times New Roman" pitchFamily="18" charset="0"/>
              </a:rPr>
              <a:t>, изучение которых в основной школе носит ознакомительный характер, а в основном приходится на курс 10 класса, вызывают затруднения. </a:t>
            </a:r>
          </a:p>
          <a:p>
            <a:pPr marL="36000" indent="0" algn="just">
              <a:lnSpc>
                <a:spcPct val="120000"/>
              </a:lnSpc>
              <a:spcBef>
                <a:spcPts val="0"/>
              </a:spcBef>
              <a:buNone/>
            </a:pP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solidFill>
            <a:schemeClr val="bg2"/>
          </a:solidFill>
        </p:spPr>
        <p:style>
          <a:lnRef idx="1">
            <a:schemeClr val="accent4"/>
          </a:lnRef>
          <a:fillRef idx="2">
            <a:schemeClr val="accent4"/>
          </a:fillRef>
          <a:effectRef idx="1">
            <a:schemeClr val="accent4"/>
          </a:effectRef>
          <a:fontRef idx="minor">
            <a:schemeClr val="dk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b="1" dirty="0" smtClean="0">
                <a:latin typeface="Times New Roman" pitchFamily="18" charset="0"/>
                <a:cs typeface="Times New Roman" pitchFamily="18" charset="0"/>
              </a:rPr>
              <a:t>Содержательный анализ выполнения заданий КИМ</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63489" name="Rectangle 1"/>
          <p:cNvSpPr>
            <a:spLocks noChangeArrowheads="1"/>
          </p:cNvSpPr>
          <p:nvPr/>
        </p:nvSpPr>
        <p:spPr bwMode="auto">
          <a:xfrm>
            <a:off x="251520" y="1584398"/>
            <a:ext cx="864096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Пример задания 3 в 2023 году</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Установите соответствие между признаками и типами обществ: к каждой позиции, данной в первом столбце, подберите соответствующую позицию из второго столбца.</a:t>
            </a:r>
          </a:p>
        </p:txBody>
      </p:sp>
      <p:graphicFrame>
        <p:nvGraphicFramePr>
          <p:cNvPr id="6" name="Таблица 5"/>
          <p:cNvGraphicFramePr>
            <a:graphicFrameLocks noGrp="1"/>
          </p:cNvGraphicFramePr>
          <p:nvPr/>
        </p:nvGraphicFramePr>
        <p:xfrm>
          <a:off x="395536" y="2720340"/>
          <a:ext cx="8424936" cy="3877011"/>
        </p:xfrm>
        <a:graphic>
          <a:graphicData uri="http://schemas.openxmlformats.org/drawingml/2006/table">
            <a:tbl>
              <a:tblPr/>
              <a:tblGrid>
                <a:gridCol w="4752528"/>
                <a:gridCol w="3672408"/>
              </a:tblGrid>
              <a:tr h="366460">
                <a:tc>
                  <a:txBody>
                    <a:bodyPr/>
                    <a:lstStyle/>
                    <a:p>
                      <a:pPr algn="ctr"/>
                      <a:r>
                        <a:rPr lang="ru-RU" sz="1800" b="1" dirty="0">
                          <a:latin typeface="Times New Roman" pitchFamily="18" charset="0"/>
                          <a:ea typeface="TimesNewRoman"/>
                          <a:cs typeface="Times New Roman" pitchFamily="18" charset="0"/>
                        </a:rPr>
                        <a:t>ПРИЗНАКИ</a:t>
                      </a:r>
                      <a:endParaRPr lang="ru-RU" sz="1800" dirty="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b="1">
                          <a:latin typeface="Times New Roman" pitchFamily="18" charset="0"/>
                          <a:ea typeface="TimesNewRoman"/>
                          <a:cs typeface="Times New Roman" pitchFamily="18" charset="0"/>
                        </a:rPr>
                        <a:t>ТИПЫ ОБЩЕСТВ</a:t>
                      </a:r>
                      <a:endParaRPr lang="ru-RU" sz="18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8873">
                <a:tc>
                  <a:txBody>
                    <a:bodyPr/>
                    <a:lstStyle/>
                    <a:p>
                      <a:pPr>
                        <a:spcAft>
                          <a:spcPts val="0"/>
                        </a:spcAft>
                      </a:pPr>
                      <a:r>
                        <a:rPr lang="ru-RU" sz="1800" b="0" dirty="0">
                          <a:latin typeface="Times New Roman" pitchFamily="18" charset="0"/>
                          <a:ea typeface="Calibri"/>
                          <a:cs typeface="Times New Roman" pitchFamily="18" charset="0"/>
                        </a:rPr>
                        <a:t>А) наличие условий для непрерывного образования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800" b="0">
                          <a:latin typeface="Times New Roman" pitchFamily="18" charset="0"/>
                          <a:cs typeface="Times New Roman" pitchFamily="18" charset="0"/>
                        </a:rPr>
                        <a:t>1) индустриальное общество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7226">
                <a:tc>
                  <a:txBody>
                    <a:bodyPr/>
                    <a:lstStyle/>
                    <a:p>
                      <a:pPr>
                        <a:spcAft>
                          <a:spcPts val="0"/>
                        </a:spcAft>
                      </a:pPr>
                      <a:r>
                        <a:rPr lang="ru-RU" sz="1800" b="0" dirty="0">
                          <a:latin typeface="Times New Roman" pitchFamily="18" charset="0"/>
                          <a:ea typeface="Calibri"/>
                          <a:cs typeface="Times New Roman" pitchFamily="18" charset="0"/>
                        </a:rPr>
                        <a:t>Б) низкий уровень социальной мобильности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800" b="0" dirty="0">
                          <a:latin typeface="Times New Roman" pitchFamily="18" charset="0"/>
                          <a:ea typeface="Calibri"/>
                          <a:cs typeface="Times New Roman" pitchFamily="18" charset="0"/>
                        </a:rPr>
                        <a:t>2) постиндустриальное (информационное) общество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7226">
                <a:tc>
                  <a:txBody>
                    <a:bodyPr/>
                    <a:lstStyle/>
                    <a:p>
                      <a:pPr>
                        <a:spcAft>
                          <a:spcPts val="0"/>
                        </a:spcAft>
                      </a:pPr>
                      <a:r>
                        <a:rPr lang="ru-RU" sz="1800" b="0" dirty="0">
                          <a:latin typeface="Times New Roman" pitchFamily="18" charset="0"/>
                          <a:ea typeface="Calibri"/>
                          <a:cs typeface="Times New Roman" pitchFamily="18" charset="0"/>
                        </a:rPr>
                        <a:t>В) появление массовой культуры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800" b="0" dirty="0">
                          <a:latin typeface="Times New Roman" pitchFamily="18" charset="0"/>
                          <a:ea typeface="Calibri"/>
                          <a:cs typeface="Times New Roman" pitchFamily="18" charset="0"/>
                        </a:rPr>
                        <a:t>3) традиционное (аграрное) общество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613">
                <a:tc>
                  <a:txBody>
                    <a:bodyPr/>
                    <a:lstStyle/>
                    <a:p>
                      <a:pPr>
                        <a:spcAft>
                          <a:spcPts val="0"/>
                        </a:spcAft>
                      </a:pPr>
                      <a:r>
                        <a:rPr lang="ru-RU" sz="1800" b="0" dirty="0">
                          <a:latin typeface="Times New Roman" pitchFamily="18" charset="0"/>
                          <a:ea typeface="Calibri"/>
                          <a:cs typeface="Times New Roman" pitchFamily="18" charset="0"/>
                        </a:rPr>
                        <a:t>Г) механизация производства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endParaRPr lang="ru-RU" sz="1800" b="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613">
                <a:tc>
                  <a:txBody>
                    <a:bodyPr/>
                    <a:lstStyle/>
                    <a:p>
                      <a:pPr>
                        <a:spcAft>
                          <a:spcPts val="0"/>
                        </a:spcAft>
                      </a:pPr>
                      <a:r>
                        <a:rPr lang="ru-RU" sz="1800" b="0" dirty="0">
                          <a:latin typeface="Times New Roman" pitchFamily="18" charset="0"/>
                          <a:ea typeface="Calibri"/>
                          <a:cs typeface="Times New Roman" pitchFamily="18" charset="0"/>
                        </a:rPr>
                        <a:t>Д) господство натурального хозяйства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endParaRPr lang="ru-RU" sz="1800" b="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0"/>
            <a:ext cx="8640960" cy="476672"/>
          </a:xfrm>
          <a:solidFill>
            <a:schemeClr val="bg2"/>
          </a:solidFill>
        </p:spPr>
        <p:style>
          <a:lnRef idx="1">
            <a:schemeClr val="accent4"/>
          </a:lnRef>
          <a:fillRef idx="2">
            <a:schemeClr val="accent4"/>
          </a:fillRef>
          <a:effectRef idx="1">
            <a:schemeClr val="accent4"/>
          </a:effectRef>
          <a:fontRef idx="minor">
            <a:schemeClr val="dk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b="1" dirty="0" smtClean="0">
                <a:latin typeface="Times New Roman" pitchFamily="18" charset="0"/>
                <a:cs typeface="Times New Roman" pitchFamily="18" charset="0"/>
              </a:rPr>
              <a:t>Содержательный анализ выполнения заданий КИМ</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179512" y="548680"/>
            <a:ext cx="8856984" cy="6192688"/>
          </a:xfrm>
        </p:spPr>
        <p:style>
          <a:lnRef idx="2">
            <a:schemeClr val="accent2"/>
          </a:lnRef>
          <a:fillRef idx="1">
            <a:schemeClr val="lt1"/>
          </a:fillRef>
          <a:effectRef idx="0">
            <a:schemeClr val="accent2"/>
          </a:effectRef>
          <a:fontRef idx="minor">
            <a:schemeClr val="dk1"/>
          </a:fontRef>
        </p:style>
        <p:txBody>
          <a:bodyPr>
            <a:noAutofit/>
          </a:bodyPr>
          <a:lstStyle/>
          <a:p>
            <a:pPr marL="36000" indent="0" algn="just">
              <a:spcBef>
                <a:spcPts val="0"/>
              </a:spcBef>
              <a:buNone/>
            </a:pPr>
            <a:r>
              <a:rPr lang="ru-RU" sz="1800" dirty="0" smtClean="0">
                <a:latin typeface="Times New Roman" pitchFamily="18" charset="0"/>
                <a:cs typeface="Times New Roman" pitchFamily="18" charset="0"/>
              </a:rPr>
              <a:t>	В 2022 году </a:t>
            </a:r>
            <a:r>
              <a:rPr lang="ru-RU" sz="1800" b="1" dirty="0" smtClean="0">
                <a:latin typeface="Times New Roman" pitchFamily="18" charset="0"/>
                <a:cs typeface="Times New Roman" pitchFamily="18" charset="0"/>
              </a:rPr>
              <a:t>задание 6</a:t>
            </a:r>
            <a:r>
              <a:rPr lang="ru-RU" sz="1800" dirty="0" smtClean="0">
                <a:latin typeface="Times New Roman" pitchFamily="18" charset="0"/>
                <a:cs typeface="Times New Roman" pitchFamily="18" charset="0"/>
              </a:rPr>
              <a:t> было отмечено как наиболее сложное среди заданий базового уровня в среднем по региону. В текущем году с результатом ниже 50% оно выполнено участниками </a:t>
            </a:r>
            <a:r>
              <a:rPr lang="ru-RU" sz="1800" b="1" dirty="0" smtClean="0">
                <a:latin typeface="Times New Roman" pitchFamily="18" charset="0"/>
                <a:cs typeface="Times New Roman" pitchFamily="18" charset="0"/>
              </a:rPr>
              <a:t>1 и 2 категорий.</a:t>
            </a:r>
            <a:r>
              <a:rPr lang="ru-RU" sz="1800" dirty="0" smtClean="0">
                <a:latin typeface="Times New Roman" pitchFamily="18" charset="0"/>
                <a:cs typeface="Times New Roman" pitchFamily="18" charset="0"/>
              </a:rPr>
              <a:t> </a:t>
            </a:r>
          </a:p>
          <a:p>
            <a:pPr marL="36000" indent="0" algn="just">
              <a:spcBef>
                <a:spcPts val="0"/>
              </a:spcBef>
              <a:buNone/>
            </a:pPr>
            <a:r>
              <a:rPr lang="ru-RU" sz="1800" dirty="0" smtClean="0">
                <a:latin typeface="Times New Roman" pitchFamily="18" charset="0"/>
                <a:cs typeface="Times New Roman" pitchFamily="18" charset="0"/>
              </a:rPr>
              <a:t>	Вопросы, проверяющие конкретные аспекты макро- и микроэкономики, неизменно вызывают проблемы у значительного числа участников экзамена, что объясняется как обилием в них специфической экономической терминологии, так и сложностью понимания экономических законов и причинно-следственных связей.  </a:t>
            </a:r>
          </a:p>
          <a:p>
            <a:pPr marL="36000" indent="0" algn="just">
              <a:spcBef>
                <a:spcPts val="0"/>
              </a:spcBef>
              <a:buNone/>
            </a:pPr>
            <a:r>
              <a:rPr lang="ru-RU" sz="1800" dirty="0" smtClean="0">
                <a:latin typeface="Times New Roman" pitchFamily="18" charset="0"/>
                <a:cs typeface="Times New Roman" pitchFamily="18" charset="0"/>
              </a:rPr>
              <a:t>	Можно предположить, что </a:t>
            </a:r>
            <a:r>
              <a:rPr lang="ru-RU" sz="1800" dirty="0" err="1" smtClean="0">
                <a:latin typeface="Times New Roman" pitchFamily="18" charset="0"/>
                <a:cs typeface="Times New Roman" pitchFamily="18" charset="0"/>
              </a:rPr>
              <a:t>предметно-оринтированные</a:t>
            </a:r>
            <a:r>
              <a:rPr lang="ru-RU" sz="1800" dirty="0" smtClean="0">
                <a:latin typeface="Times New Roman" pitchFamily="18" charset="0"/>
                <a:cs typeface="Times New Roman" pitchFamily="18" charset="0"/>
              </a:rPr>
              <a:t> обучающиеся при формировании индивидуального учебного плана дополнили модуль «Экономика» в курсе обществознания в 10-11 классе выбором курса «Экономика» как отдельного предмета, что допускалось в 2020-2023 гг. Это позволило повторить и систематизировать значительный объем материала 7 и 8 классов, а также осуществить отработку усвоения наиболее сложных тем в ходе деловых игр и практических работ (наблюдается повышение качества работы в категории 61-80 т.б.).</a:t>
            </a:r>
          </a:p>
          <a:p>
            <a:pPr marL="36000" indent="0" algn="just">
              <a:spcBef>
                <a:spcPts val="0"/>
              </a:spcBef>
              <a:buNone/>
            </a:pPr>
            <a:r>
              <a:rPr lang="ru-RU" sz="1800" dirty="0" smtClean="0">
                <a:latin typeface="Times New Roman" pitchFamily="18" charset="0"/>
                <a:cs typeface="Times New Roman" pitchFamily="18" charset="0"/>
              </a:rPr>
              <a:t>	Критически низкие результаты показывают участники ЕГЭ, отнесенные к </a:t>
            </a:r>
            <a:r>
              <a:rPr lang="ru-RU" sz="1800" b="1" dirty="0" smtClean="0">
                <a:latin typeface="Times New Roman" pitchFamily="18" charset="0"/>
                <a:cs typeface="Times New Roman" pitchFamily="18" charset="0"/>
              </a:rPr>
              <a:t>1 и 2 группам. </a:t>
            </a:r>
            <a:r>
              <a:rPr lang="ru-RU" sz="1800" dirty="0" smtClean="0">
                <a:latin typeface="Times New Roman" pitchFamily="18" charset="0"/>
                <a:cs typeface="Times New Roman" pitchFamily="18" charset="0"/>
              </a:rPr>
              <a:t>Именно в этих категориях владение базовым понятийным аппаратом социальных наук представляет особую сложность для экзаменуемых. Сама форма задания, предполагающая четкие представления о социальном явлении/понятии, вызывает затруднения в работе. Для установления верного соответствия представления об объекте должны быть полными, только в этом случае не вызовет проблем как понимание примеров явления, так и знание его признаков, функций, так как данный тип заданий может быть весьма разнообразен в содержании первого столбца.</a:t>
            </a:r>
          </a:p>
          <a:p>
            <a:pPr marL="36000" indent="0" algn="just">
              <a:spcBef>
                <a:spcPts val="0"/>
              </a:spcBef>
              <a:buNone/>
            </a:pP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solidFill>
            <a:schemeClr val="bg2"/>
          </a:solidFill>
        </p:spPr>
        <p:style>
          <a:lnRef idx="1">
            <a:schemeClr val="accent4"/>
          </a:lnRef>
          <a:fillRef idx="2">
            <a:schemeClr val="accent4"/>
          </a:fillRef>
          <a:effectRef idx="1">
            <a:schemeClr val="accent4"/>
          </a:effectRef>
          <a:fontRef idx="minor">
            <a:schemeClr val="dk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b="1" dirty="0" smtClean="0">
                <a:latin typeface="Times New Roman" pitchFamily="18" charset="0"/>
                <a:cs typeface="Times New Roman" pitchFamily="18" charset="0"/>
              </a:rPr>
              <a:t>Содержательный анализ выполнения заданий КИМ</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63489" name="Rectangle 1"/>
          <p:cNvSpPr>
            <a:spLocks noChangeArrowheads="1"/>
          </p:cNvSpPr>
          <p:nvPr/>
        </p:nvSpPr>
        <p:spPr bwMode="auto">
          <a:xfrm>
            <a:off x="395536" y="1445899"/>
            <a:ext cx="849694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Пример задания 6 в 2023 году</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p>
            <a:r>
              <a:rPr lang="ru-RU" dirty="0" smtClean="0">
                <a:latin typeface="Times New Roman" pitchFamily="18" charset="0"/>
                <a:cs typeface="Times New Roman" pitchFamily="18" charset="0"/>
              </a:rPr>
              <a:t>Установите соответствие между примерами и видами налогов и сборов согласно Налоговому кодексу Российской Федерации: к каждой позиции, данной в первом столбце, подберите соответствующую позицию из второго столбца. </a:t>
            </a:r>
            <a:endParaRPr lang="ru-RU" dirty="0">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395536" y="2708920"/>
          <a:ext cx="8280920" cy="3744413"/>
        </p:xfrm>
        <a:graphic>
          <a:graphicData uri="http://schemas.openxmlformats.org/drawingml/2006/table">
            <a:tbl>
              <a:tblPr/>
              <a:tblGrid>
                <a:gridCol w="4032448"/>
                <a:gridCol w="4248472"/>
              </a:tblGrid>
              <a:tr h="488403">
                <a:tc>
                  <a:txBody>
                    <a:bodyPr/>
                    <a:lstStyle/>
                    <a:p>
                      <a:pPr algn="ctr"/>
                      <a:r>
                        <a:rPr lang="ru-RU" sz="1800" b="1" dirty="0">
                          <a:latin typeface="Times New Roman" pitchFamily="18" charset="0"/>
                          <a:ea typeface="TimesNewRoman"/>
                          <a:cs typeface="Times New Roman" pitchFamily="18" charset="0"/>
                        </a:rPr>
                        <a:t>ПРИМЕРЫ</a:t>
                      </a:r>
                      <a:endParaRPr lang="ru-RU" sz="1800" dirty="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b="1" dirty="0">
                          <a:latin typeface="Times New Roman" pitchFamily="18" charset="0"/>
                          <a:ea typeface="TimesNewRoman"/>
                          <a:cs typeface="Times New Roman" pitchFamily="18" charset="0"/>
                        </a:rPr>
                        <a:t>ВИДЫ НАЛОГОВ И СБОРОВ В РФ</a:t>
                      </a:r>
                      <a:endParaRPr lang="ru-RU" sz="1800" dirty="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202">
                <a:tc>
                  <a:txBody>
                    <a:bodyPr/>
                    <a:lstStyle/>
                    <a:p>
                      <a:pPr algn="just">
                        <a:spcAft>
                          <a:spcPts val="0"/>
                        </a:spcAft>
                      </a:pPr>
                      <a:r>
                        <a:rPr lang="ru-RU" sz="1800" dirty="0">
                          <a:latin typeface="Times New Roman" pitchFamily="18" charset="0"/>
                          <a:ea typeface="Calibri"/>
                          <a:cs typeface="Times New Roman" pitchFamily="18" charset="0"/>
                        </a:rPr>
                        <a:t>А) налог на имущество организаций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800">
                          <a:latin typeface="Times New Roman" pitchFamily="18" charset="0"/>
                          <a:cs typeface="Times New Roman" pitchFamily="18" charset="0"/>
                        </a:rPr>
                        <a:t>1) федеральные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202">
                <a:tc>
                  <a:txBody>
                    <a:bodyPr/>
                    <a:lstStyle/>
                    <a:p>
                      <a:pPr algn="just">
                        <a:spcAft>
                          <a:spcPts val="0"/>
                        </a:spcAft>
                      </a:pPr>
                      <a:r>
                        <a:rPr lang="ru-RU" sz="1800" dirty="0">
                          <a:latin typeface="Times New Roman" pitchFamily="18" charset="0"/>
                          <a:ea typeface="Calibri"/>
                          <a:cs typeface="Times New Roman" pitchFamily="18" charset="0"/>
                        </a:rPr>
                        <a:t>Б) земельный налог</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800">
                          <a:latin typeface="Times New Roman" pitchFamily="18" charset="0"/>
                          <a:ea typeface="Calibri"/>
                          <a:cs typeface="Times New Roman" pitchFamily="18" charset="0"/>
                        </a:rPr>
                        <a:t>2) региональные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202">
                <a:tc>
                  <a:txBody>
                    <a:bodyPr/>
                    <a:lstStyle/>
                    <a:p>
                      <a:pPr algn="just">
                        <a:spcAft>
                          <a:spcPts val="0"/>
                        </a:spcAft>
                      </a:pPr>
                      <a:r>
                        <a:rPr lang="ru-RU" sz="1800" dirty="0">
                          <a:latin typeface="Times New Roman" pitchFamily="18" charset="0"/>
                          <a:ea typeface="Calibri"/>
                          <a:cs typeface="Times New Roman" pitchFamily="18" charset="0"/>
                        </a:rPr>
                        <a:t>В) налог на доходы физических лиц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800" dirty="0">
                          <a:latin typeface="Times New Roman" pitchFamily="18" charset="0"/>
                          <a:ea typeface="Calibri"/>
                          <a:cs typeface="Times New Roman" pitchFamily="18" charset="0"/>
                        </a:rPr>
                        <a:t>3) местные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202">
                <a:tc>
                  <a:txBody>
                    <a:bodyPr/>
                    <a:lstStyle/>
                    <a:p>
                      <a:pPr algn="just">
                        <a:spcAft>
                          <a:spcPts val="0"/>
                        </a:spcAft>
                      </a:pPr>
                      <a:r>
                        <a:rPr lang="ru-RU" sz="1800">
                          <a:latin typeface="Times New Roman" pitchFamily="18" charset="0"/>
                          <a:ea typeface="Calibri"/>
                          <a:cs typeface="Times New Roman" pitchFamily="18" charset="0"/>
                        </a:rPr>
                        <a:t>Г) водный налог</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endParaRPr lang="ru-RU" sz="1800" dirty="0">
                        <a:solidFill>
                          <a:srgbClr val="FF0000"/>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202">
                <a:tc>
                  <a:txBody>
                    <a:bodyPr/>
                    <a:lstStyle/>
                    <a:p>
                      <a:pPr algn="just">
                        <a:spcAft>
                          <a:spcPts val="0"/>
                        </a:spcAft>
                      </a:pPr>
                      <a:r>
                        <a:rPr lang="ru-RU" sz="1800" dirty="0">
                          <a:latin typeface="Times New Roman" pitchFamily="18" charset="0"/>
                          <a:ea typeface="Calibri"/>
                          <a:cs typeface="Times New Roman" pitchFamily="18" charset="0"/>
                        </a:rPr>
                        <a:t>Д) транспортный налог</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endParaRPr lang="ru-RU" sz="1800" dirty="0">
                        <a:solidFill>
                          <a:srgbClr val="FF0000"/>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0"/>
            <a:ext cx="8640960" cy="476672"/>
          </a:xfrm>
          <a:solidFill>
            <a:schemeClr val="bg2"/>
          </a:solidFill>
        </p:spPr>
        <p:style>
          <a:lnRef idx="1">
            <a:schemeClr val="accent4"/>
          </a:lnRef>
          <a:fillRef idx="2">
            <a:schemeClr val="accent4"/>
          </a:fillRef>
          <a:effectRef idx="1">
            <a:schemeClr val="accent4"/>
          </a:effectRef>
          <a:fontRef idx="minor">
            <a:schemeClr val="dk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b="1" dirty="0" smtClean="0">
                <a:latin typeface="Times New Roman" pitchFamily="18" charset="0"/>
                <a:cs typeface="Times New Roman" pitchFamily="18" charset="0"/>
              </a:rPr>
              <a:t>Содержательный анализ выполнения заданий КИМ</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179512" y="548680"/>
            <a:ext cx="8856984" cy="6192688"/>
          </a:xfrm>
        </p:spPr>
        <p:style>
          <a:lnRef idx="2">
            <a:schemeClr val="accent2"/>
          </a:lnRef>
          <a:fillRef idx="1">
            <a:schemeClr val="lt1"/>
          </a:fillRef>
          <a:effectRef idx="0">
            <a:schemeClr val="accent2"/>
          </a:effectRef>
          <a:fontRef idx="minor">
            <a:schemeClr val="dk1"/>
          </a:fontRef>
        </p:style>
        <p:txBody>
          <a:bodyPr>
            <a:noAutofit/>
          </a:bodyPr>
          <a:lstStyle/>
          <a:p>
            <a:pPr marL="36000" indent="0" algn="just">
              <a:spcBef>
                <a:spcPts val="0"/>
              </a:spcBef>
              <a:buNone/>
            </a:pPr>
            <a:r>
              <a:rPr lang="ru-RU" sz="18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Сложность для участников с низким или средним результатом ЕГЭ представляет также </a:t>
            </a:r>
            <a:r>
              <a:rPr lang="ru-RU" sz="2000" b="1" dirty="0" smtClean="0">
                <a:latin typeface="Times New Roman" pitchFamily="18" charset="0"/>
                <a:cs typeface="Times New Roman" pitchFamily="18" charset="0"/>
              </a:rPr>
              <a:t>задание 15</a:t>
            </a:r>
            <a:r>
              <a:rPr lang="ru-RU" sz="2000" i="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В 1 и 2 категориях участников ЕГЭ с </a:t>
            </a:r>
            <a:r>
              <a:rPr lang="ru-RU" sz="2000" b="1" dirty="0" smtClean="0">
                <a:latin typeface="Times New Roman" pitchFamily="18" charset="0"/>
                <a:cs typeface="Times New Roman" pitchFamily="18" charset="0"/>
              </a:rPr>
              <a:t>заданием 15</a:t>
            </a:r>
            <a:r>
              <a:rPr lang="ru-RU" sz="2000" dirty="0" smtClean="0">
                <a:latin typeface="Times New Roman" pitchFamily="18" charset="0"/>
                <a:cs typeface="Times New Roman" pitchFamily="18" charset="0"/>
              </a:rPr>
              <a:t> справилось менее 50% экзаменуемых. </a:t>
            </a:r>
          </a:p>
          <a:p>
            <a:pPr marL="36000" indent="0" algn="just">
              <a:spcBef>
                <a:spcPts val="0"/>
              </a:spcBef>
              <a:buNone/>
            </a:pPr>
            <a:r>
              <a:rPr lang="ru-RU" sz="2000" dirty="0" smtClean="0">
                <a:latin typeface="Times New Roman" pitchFamily="18" charset="0"/>
                <a:cs typeface="Times New Roman" pitchFamily="18" charset="0"/>
              </a:rPr>
              <a:t>	Объективно это свидетельствует о слабом уровне правовых знаний экзаменуемых данных тестовой категорий. Однако если </a:t>
            </a:r>
            <a:r>
              <a:rPr lang="ru-RU" sz="2000" dirty="0" err="1" smtClean="0">
                <a:latin typeface="Times New Roman" pitchFamily="18" charset="0"/>
                <a:cs typeface="Times New Roman" pitchFamily="18" charset="0"/>
              </a:rPr>
              <a:t>братить</a:t>
            </a:r>
            <a:r>
              <a:rPr lang="ru-RU" sz="2000" dirty="0" smtClean="0">
                <a:latin typeface="Times New Roman" pitchFamily="18" charset="0"/>
                <a:cs typeface="Times New Roman" pitchFamily="18" charset="0"/>
              </a:rPr>
              <a:t> внимание на содержание заданий в </a:t>
            </a:r>
            <a:r>
              <a:rPr lang="ru-RU" sz="2000" dirty="0" err="1" smtClean="0">
                <a:latin typeface="Times New Roman" pitchFamily="18" charset="0"/>
                <a:cs typeface="Times New Roman" pitchFamily="18" charset="0"/>
              </a:rPr>
              <a:t>КИМах</a:t>
            </a:r>
            <a:r>
              <a:rPr lang="ru-RU" sz="2000" dirty="0" smtClean="0">
                <a:latin typeface="Times New Roman" pitchFamily="18" charset="0"/>
                <a:cs typeface="Times New Roman" pitchFamily="18" charset="0"/>
              </a:rPr>
              <a:t> 2022 и 2021 годов (опираясь на открытые варианты), становится заметна некоторая дифференциация в выполнении задания в зависимости от отрасли права.</a:t>
            </a:r>
          </a:p>
          <a:p>
            <a:pPr marL="36000" indent="0" algn="just">
              <a:spcBef>
                <a:spcPts val="0"/>
              </a:spcBef>
              <a:buNone/>
            </a:pPr>
            <a:r>
              <a:rPr lang="ru-RU" sz="2000" dirty="0" smtClean="0">
                <a:latin typeface="Times New Roman" pitchFamily="18" charset="0"/>
                <a:cs typeface="Times New Roman" pitchFamily="18" charset="0"/>
              </a:rPr>
              <a:t>	Лучше выполняются задания, проверяющие позиции 2 раздела кодификатора 5.9 и 5.10 (трудовое право и семейное право). Вопросы, относящиеся к позициям 5.6-5.8 (гражданское право), а также посвященные процессуальному праву всегда вызывают больше затруднений. Возможно, это связано с прикладным характером ряда содержательных позиций семейного и трудового права, с которыми успели столкнуться даже участники экзамена, являющиеся выпускниками текущего года. Знакомство с нормами гражданского права носит у выпускников школ, как правило, теоретический характер. Сказывается на качестве выполнения также и степень детализации задания.  Качество выполнения заданий базового уровня сложности участниками экзамена 3 и 4 анализируемых групп выше 64%, что позволяет говорить о достаточном качестве выполнения.</a:t>
            </a:r>
          </a:p>
          <a:p>
            <a:pPr marL="36000" indent="0" algn="just">
              <a:spcBef>
                <a:spcPts val="0"/>
              </a:spcBef>
              <a:buNone/>
            </a:pP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79512" y="126907"/>
            <a:ext cx="8712968" cy="800219"/>
          </a:xfrm>
          <a:prstGeom prst="rect">
            <a:avLst/>
          </a:prstGeom>
          <a:solidFill>
            <a:schemeClr val="accent5">
              <a:lumMod val="20000"/>
              <a:lumOff val="80000"/>
            </a:schemeClr>
          </a:solidFill>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Количество участников по типам ОО </a:t>
            </a:r>
            <a:endParaRPr kumimoji="0" lang="ru-RU" sz="2800" b="1"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1" i="0" u="none" strike="noStrike" cap="none" normalizeH="0" baseline="0" dirty="0" smtClean="0">
              <a:ln>
                <a:noFill/>
              </a:ln>
              <a:solidFill>
                <a:srgbClr val="FF0000"/>
              </a:solidFill>
              <a:effectLst/>
              <a:latin typeface="Arial" pitchFamily="34" charset="0"/>
              <a:cs typeface="Arial" pitchFamily="34" charset="0"/>
            </a:endParaRPr>
          </a:p>
        </p:txBody>
      </p:sp>
      <p:graphicFrame>
        <p:nvGraphicFramePr>
          <p:cNvPr id="5" name="Таблица 4"/>
          <p:cNvGraphicFramePr>
            <a:graphicFrameLocks noGrp="1"/>
          </p:cNvGraphicFramePr>
          <p:nvPr/>
        </p:nvGraphicFramePr>
        <p:xfrm>
          <a:off x="179512" y="1052735"/>
          <a:ext cx="8712968" cy="5617409"/>
        </p:xfrm>
        <a:graphic>
          <a:graphicData uri="http://schemas.openxmlformats.org/drawingml/2006/table">
            <a:tbl>
              <a:tblPr/>
              <a:tblGrid>
                <a:gridCol w="6840760"/>
                <a:gridCol w="1872208"/>
              </a:tblGrid>
              <a:tr h="583386">
                <a:tc>
                  <a:txBody>
                    <a:bodyPr/>
                    <a:lstStyle/>
                    <a:p>
                      <a:pPr algn="ctr">
                        <a:spcAft>
                          <a:spcPts val="0"/>
                        </a:spcAft>
                      </a:pPr>
                      <a:r>
                        <a:rPr lang="ru-RU" sz="2400" b="1" dirty="0" smtClean="0">
                          <a:solidFill>
                            <a:srgbClr val="000000"/>
                          </a:solidFill>
                          <a:latin typeface="Times New Roman"/>
                          <a:ea typeface="Times New Roman"/>
                          <a:cs typeface="Times New Roman"/>
                        </a:rPr>
                        <a:t>Всего ВТГ:</a:t>
                      </a:r>
                      <a:endParaRPr lang="ru-RU" sz="2400" dirty="0">
                        <a:latin typeface="Times New Roman"/>
                        <a:ea typeface="Calibri"/>
                        <a:cs typeface="Times New Roman"/>
                      </a:endParaRPr>
                    </a:p>
                  </a:txBody>
                  <a:tcPr marL="65120" marR="65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a:r>
                        <a:rPr lang="ru-RU" sz="2800" b="1">
                          <a:latin typeface="Times New Roman" pitchFamily="18" charset="0"/>
                          <a:ea typeface="Times New Roman"/>
                          <a:cs typeface="Times New Roman" pitchFamily="18" charset="0"/>
                        </a:rPr>
                        <a:t>3053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568743">
                <a:tc>
                  <a:txBody>
                    <a:bodyPr/>
                    <a:lstStyle/>
                    <a:p>
                      <a:pPr algn="ctr">
                        <a:spcAft>
                          <a:spcPts val="0"/>
                        </a:spcAft>
                      </a:pPr>
                      <a:r>
                        <a:rPr lang="ru-RU" sz="2400" dirty="0">
                          <a:solidFill>
                            <a:srgbClr val="000000"/>
                          </a:solidFill>
                          <a:latin typeface="Times New Roman"/>
                          <a:ea typeface="Times New Roman"/>
                          <a:cs typeface="Times New Roman"/>
                        </a:rPr>
                        <a:t>Средняя общеобразовательная школа</a:t>
                      </a:r>
                      <a:endParaRPr lang="ru-RU" sz="2400" dirty="0">
                        <a:latin typeface="Times New Roman"/>
                        <a:ea typeface="Calibri"/>
                        <a:cs typeface="Times New Roman"/>
                      </a:endParaRPr>
                    </a:p>
                  </a:txBody>
                  <a:tcPr marL="65120" marR="65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1" dirty="0" smtClean="0">
                          <a:latin typeface="Times New Roman" pitchFamily="18" charset="0"/>
                          <a:ea typeface="Times New Roman"/>
                          <a:cs typeface="Times New Roman" pitchFamily="18" charset="0"/>
                        </a:rPr>
                        <a:t>2525</a:t>
                      </a:r>
                    </a:p>
                    <a:p>
                      <a:pPr algn="ctr"/>
                      <a:endParaRPr lang="ru-RU" sz="2800" b="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196905">
                <a:tc>
                  <a:txBody>
                    <a:bodyPr/>
                    <a:lstStyle/>
                    <a:p>
                      <a:pPr algn="ctr">
                        <a:spcAft>
                          <a:spcPts val="0"/>
                        </a:spcAft>
                      </a:pPr>
                      <a:r>
                        <a:rPr lang="ru-RU" sz="2400" dirty="0">
                          <a:solidFill>
                            <a:srgbClr val="000000"/>
                          </a:solidFill>
                          <a:latin typeface="Times New Roman"/>
                          <a:ea typeface="Times New Roman"/>
                          <a:cs typeface="Times New Roman"/>
                        </a:rPr>
                        <a:t>Средняя общеобразовательная школа с углубленным изучением отдельных предметов</a:t>
                      </a:r>
                      <a:endParaRPr lang="ru-RU" sz="2400" dirty="0">
                        <a:latin typeface="Times New Roman"/>
                        <a:ea typeface="Calibri"/>
                        <a:cs typeface="Times New Roman"/>
                      </a:endParaRPr>
                    </a:p>
                  </a:txBody>
                  <a:tcPr marL="65120" marR="65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1" dirty="0" smtClean="0">
                          <a:latin typeface="Times New Roman" pitchFamily="18" charset="0"/>
                          <a:ea typeface="Times New Roman"/>
                          <a:cs typeface="Times New Roman" pitchFamily="18" charset="0"/>
                        </a:rPr>
                        <a:t>22</a:t>
                      </a:r>
                    </a:p>
                    <a:p>
                      <a:pPr algn="ctr"/>
                      <a:endParaRPr lang="ru-RU" sz="2800" b="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826029">
                <a:tc>
                  <a:txBody>
                    <a:bodyPr/>
                    <a:lstStyle/>
                    <a:p>
                      <a:pPr algn="ctr">
                        <a:spcAft>
                          <a:spcPts val="0"/>
                        </a:spcAft>
                      </a:pPr>
                      <a:r>
                        <a:rPr lang="ru-RU" sz="2400" dirty="0">
                          <a:solidFill>
                            <a:srgbClr val="000000"/>
                          </a:solidFill>
                          <a:latin typeface="Times New Roman"/>
                          <a:ea typeface="Times New Roman"/>
                          <a:cs typeface="Times New Roman"/>
                        </a:rPr>
                        <a:t>Гимназия</a:t>
                      </a:r>
                      <a:endParaRPr lang="ru-RU" sz="2400" dirty="0">
                        <a:latin typeface="Times New Roman"/>
                        <a:ea typeface="Calibri"/>
                        <a:cs typeface="Times New Roman"/>
                      </a:endParaRPr>
                    </a:p>
                  </a:txBody>
                  <a:tcPr marL="65120" marR="65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1" dirty="0" smtClean="0">
                          <a:latin typeface="Times New Roman" pitchFamily="18" charset="0"/>
                          <a:ea typeface="Times New Roman"/>
                          <a:cs typeface="Times New Roman" pitchFamily="18" charset="0"/>
                        </a:rPr>
                        <a:t>360</a:t>
                      </a:r>
                    </a:p>
                    <a:p>
                      <a:pPr algn="ctr"/>
                      <a:endParaRPr lang="ru-RU" sz="2800" b="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545278">
                <a:tc>
                  <a:txBody>
                    <a:bodyPr/>
                    <a:lstStyle/>
                    <a:p>
                      <a:pPr algn="ctr">
                        <a:spcAft>
                          <a:spcPts val="0"/>
                        </a:spcAft>
                      </a:pPr>
                      <a:r>
                        <a:rPr lang="ru-RU" sz="2400" dirty="0">
                          <a:solidFill>
                            <a:srgbClr val="000000"/>
                          </a:solidFill>
                          <a:latin typeface="Times New Roman"/>
                          <a:ea typeface="Times New Roman"/>
                          <a:cs typeface="Times New Roman"/>
                        </a:rPr>
                        <a:t>Лицей</a:t>
                      </a:r>
                      <a:endParaRPr lang="ru-RU" sz="2400" dirty="0">
                        <a:latin typeface="Times New Roman"/>
                        <a:ea typeface="Calibri"/>
                        <a:cs typeface="Times New Roman"/>
                      </a:endParaRPr>
                    </a:p>
                  </a:txBody>
                  <a:tcPr marL="65120" marR="65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1" dirty="0" smtClean="0">
                          <a:latin typeface="Times New Roman" pitchFamily="18" charset="0"/>
                          <a:ea typeface="Times New Roman"/>
                          <a:cs typeface="Times New Roman" pitchFamily="18" charset="0"/>
                        </a:rPr>
                        <a:t>111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826029">
                <a:tc>
                  <a:txBody>
                    <a:bodyPr/>
                    <a:lstStyle/>
                    <a:p>
                      <a:pPr algn="ctr">
                        <a:spcAft>
                          <a:spcPts val="0"/>
                        </a:spcAft>
                      </a:pPr>
                      <a:r>
                        <a:rPr lang="ru-RU" sz="2400" dirty="0">
                          <a:solidFill>
                            <a:srgbClr val="000000"/>
                          </a:solidFill>
                          <a:latin typeface="Times New Roman"/>
                          <a:ea typeface="Times New Roman"/>
                          <a:cs typeface="Times New Roman"/>
                        </a:rPr>
                        <a:t>Вечерняя (сменная) общеобразовательная школа</a:t>
                      </a:r>
                      <a:endParaRPr lang="ru-RU" sz="2400" dirty="0">
                        <a:latin typeface="Times New Roman"/>
                        <a:ea typeface="Calibri"/>
                        <a:cs typeface="Times New Roman"/>
                      </a:endParaRPr>
                    </a:p>
                  </a:txBody>
                  <a:tcPr marL="65120" marR="65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1" dirty="0" smtClean="0">
                          <a:latin typeface="Times New Roman" pitchFamily="18" charset="0"/>
                          <a:ea typeface="Times New Roman"/>
                          <a:cs typeface="Times New Roman" pitchFamily="18" charset="0"/>
                        </a:rPr>
                        <a:t>14</a:t>
                      </a:r>
                    </a:p>
                    <a:p>
                      <a:pPr algn="ctr"/>
                      <a:endParaRPr lang="ru-RU" sz="2800" b="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7208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400" dirty="0" smtClean="0">
                          <a:solidFill>
                            <a:srgbClr val="000000"/>
                          </a:solidFill>
                          <a:latin typeface="Times New Roman"/>
                          <a:ea typeface="Times New Roman"/>
                          <a:cs typeface="Times New Roman"/>
                        </a:rPr>
                        <a:t>Президентское кадетское училище </a:t>
                      </a:r>
                      <a:endParaRPr lang="ru-RU" sz="2400" dirty="0" smtClean="0">
                        <a:latin typeface="Times New Roman"/>
                        <a:ea typeface="Calibri"/>
                        <a:cs typeface="Times New Roman"/>
                      </a:endParaRPr>
                    </a:p>
                    <a:p>
                      <a:pPr algn="ctr">
                        <a:spcAft>
                          <a:spcPts val="0"/>
                        </a:spcAft>
                      </a:pPr>
                      <a:endParaRPr lang="ru-RU" sz="2400" dirty="0">
                        <a:latin typeface="Times New Roman"/>
                        <a:ea typeface="Calibri"/>
                        <a:cs typeface="Times New Roman"/>
                      </a:endParaRPr>
                    </a:p>
                  </a:txBody>
                  <a:tcPr marL="65120" marR="65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a:r>
                        <a:rPr lang="ru-RU" sz="2800" b="1" dirty="0" smtClean="0">
                          <a:latin typeface="Times New Roman" pitchFamily="18" charset="0"/>
                          <a:ea typeface="Times New Roman"/>
                          <a:cs typeface="Times New Roman" pitchFamily="18" charset="0"/>
                        </a:rPr>
                        <a:t>21</a:t>
                      </a:r>
                      <a:endParaRPr lang="ru-RU" sz="2800" b="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solidFill>
            <a:schemeClr val="bg2"/>
          </a:solidFill>
        </p:spPr>
        <p:style>
          <a:lnRef idx="1">
            <a:schemeClr val="accent4"/>
          </a:lnRef>
          <a:fillRef idx="2">
            <a:schemeClr val="accent4"/>
          </a:fillRef>
          <a:effectRef idx="1">
            <a:schemeClr val="accent4"/>
          </a:effectRef>
          <a:fontRef idx="minor">
            <a:schemeClr val="dk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b="1" dirty="0" smtClean="0">
                <a:latin typeface="Times New Roman" pitchFamily="18" charset="0"/>
                <a:cs typeface="Times New Roman" pitchFamily="18" charset="0"/>
              </a:rPr>
              <a:t>Содержательный анализ выполнения заданий КИМ</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63489" name="Rectangle 1"/>
          <p:cNvSpPr>
            <a:spLocks noChangeArrowheads="1"/>
          </p:cNvSpPr>
          <p:nvPr/>
        </p:nvSpPr>
        <p:spPr bwMode="auto">
          <a:xfrm>
            <a:off x="395536" y="1445899"/>
            <a:ext cx="849694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Пример задания 15 в 2023 году</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p>
            <a:r>
              <a:rPr lang="ru-RU" dirty="0" smtClean="0">
                <a:latin typeface="Times New Roman" pitchFamily="18" charset="0"/>
                <a:cs typeface="Times New Roman" pitchFamily="18" charset="0"/>
              </a:rPr>
              <a:t>Установите соответствие между примерами и видами субъектов гражданского права в Российской Федерации: к каждой позиции, данной в первом столбце, подберите соответствующую позицию из второго столбца. </a:t>
            </a:r>
            <a:endParaRPr lang="ru-RU" dirty="0">
              <a:latin typeface="Times New Roman" pitchFamily="18" charset="0"/>
              <a:cs typeface="Times New Roman" pitchFamily="18" charset="0"/>
            </a:endParaRPr>
          </a:p>
        </p:txBody>
      </p:sp>
      <p:graphicFrame>
        <p:nvGraphicFramePr>
          <p:cNvPr id="6" name="Таблица 5"/>
          <p:cNvGraphicFramePr>
            <a:graphicFrameLocks noGrp="1"/>
          </p:cNvGraphicFramePr>
          <p:nvPr/>
        </p:nvGraphicFramePr>
        <p:xfrm>
          <a:off x="467544" y="2708921"/>
          <a:ext cx="8280920" cy="3744413"/>
        </p:xfrm>
        <a:graphic>
          <a:graphicData uri="http://schemas.openxmlformats.org/drawingml/2006/table">
            <a:tbl>
              <a:tblPr/>
              <a:tblGrid>
                <a:gridCol w="4741822"/>
                <a:gridCol w="3539098"/>
              </a:tblGrid>
              <a:tr h="488403">
                <a:tc>
                  <a:txBody>
                    <a:bodyPr/>
                    <a:lstStyle/>
                    <a:p>
                      <a:pPr algn="ctr"/>
                      <a:r>
                        <a:rPr lang="ru-RU" sz="1800" b="1" dirty="0">
                          <a:latin typeface="Times New Roman" pitchFamily="18" charset="0"/>
                          <a:ea typeface="TimesNewRoman"/>
                          <a:cs typeface="Times New Roman" pitchFamily="18" charset="0"/>
                        </a:rPr>
                        <a:t>ПРИМЕРЫ</a:t>
                      </a:r>
                      <a:endParaRPr lang="ru-RU" sz="1800" dirty="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b="1">
                          <a:latin typeface="Times New Roman" pitchFamily="18" charset="0"/>
                          <a:ea typeface="TimesNewRoman"/>
                          <a:cs typeface="Times New Roman" pitchFamily="18" charset="0"/>
                        </a:rPr>
                        <a:t>ВИДЫ СУБЪЕКТОВ</a:t>
                      </a:r>
                      <a:endParaRPr lang="ru-RU" sz="18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202">
                <a:tc>
                  <a:txBody>
                    <a:bodyPr/>
                    <a:lstStyle/>
                    <a:p>
                      <a:pPr>
                        <a:spcAft>
                          <a:spcPts val="0"/>
                        </a:spcAft>
                      </a:pPr>
                      <a:r>
                        <a:rPr lang="ru-RU" sz="1800" dirty="0">
                          <a:latin typeface="Times New Roman" pitchFamily="18" charset="0"/>
                          <a:ea typeface="Calibri"/>
                          <a:cs typeface="Times New Roman" pitchFamily="18" charset="0"/>
                        </a:rPr>
                        <a:t>А) Ивановская область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800" dirty="0">
                          <a:latin typeface="Times New Roman" pitchFamily="18" charset="0"/>
                          <a:cs typeface="Times New Roman" pitchFamily="18" charset="0"/>
                        </a:rPr>
                        <a:t>1) публично-правовое образование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202">
                <a:tc>
                  <a:txBody>
                    <a:bodyPr/>
                    <a:lstStyle/>
                    <a:p>
                      <a:pPr>
                        <a:spcAft>
                          <a:spcPts val="0"/>
                        </a:spcAft>
                      </a:pPr>
                      <a:r>
                        <a:rPr lang="ru-RU" sz="1800" dirty="0">
                          <a:latin typeface="Times New Roman" pitchFamily="18" charset="0"/>
                          <a:ea typeface="Calibri"/>
                          <a:cs typeface="Times New Roman" pitchFamily="18" charset="0"/>
                        </a:rPr>
                        <a:t>Б) производственный кооператив «Элегия»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800">
                          <a:latin typeface="Times New Roman" pitchFamily="18" charset="0"/>
                          <a:ea typeface="Calibri"/>
                          <a:cs typeface="Times New Roman" pitchFamily="18" charset="0"/>
                        </a:rPr>
                        <a:t>2) юридическое лицо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202">
                <a:tc>
                  <a:txBody>
                    <a:bodyPr/>
                    <a:lstStyle/>
                    <a:p>
                      <a:pPr>
                        <a:spcAft>
                          <a:spcPts val="0"/>
                        </a:spcAft>
                      </a:pPr>
                      <a:r>
                        <a:rPr lang="ru-RU" sz="1800" dirty="0">
                          <a:latin typeface="Times New Roman" pitchFamily="18" charset="0"/>
                          <a:ea typeface="Calibri"/>
                          <a:cs typeface="Times New Roman" pitchFamily="18" charset="0"/>
                        </a:rPr>
                        <a:t>В) гражданин РФ И.И. Петров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800">
                          <a:latin typeface="Times New Roman" pitchFamily="18" charset="0"/>
                          <a:ea typeface="Calibri"/>
                          <a:cs typeface="Times New Roman" pitchFamily="18" charset="0"/>
                        </a:rPr>
                        <a:t>3) физическое лицо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202">
                <a:tc>
                  <a:txBody>
                    <a:bodyPr/>
                    <a:lstStyle/>
                    <a:p>
                      <a:pPr>
                        <a:spcAft>
                          <a:spcPts val="0"/>
                        </a:spcAft>
                      </a:pPr>
                      <a:r>
                        <a:rPr lang="ru-RU" sz="1800" dirty="0">
                          <a:latin typeface="Times New Roman" pitchFamily="18" charset="0"/>
                          <a:ea typeface="Calibri"/>
                          <a:cs typeface="Times New Roman" pitchFamily="18" charset="0"/>
                        </a:rPr>
                        <a:t>Г) акционерное общество «Свет»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endParaRPr lang="ru-RU" sz="180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202">
                <a:tc>
                  <a:txBody>
                    <a:bodyPr/>
                    <a:lstStyle/>
                    <a:p>
                      <a:pPr>
                        <a:spcAft>
                          <a:spcPts val="0"/>
                        </a:spcAft>
                      </a:pPr>
                      <a:r>
                        <a:rPr lang="ru-RU" sz="1800" dirty="0">
                          <a:latin typeface="Times New Roman" pitchFamily="18" charset="0"/>
                          <a:ea typeface="Calibri"/>
                          <a:cs typeface="Times New Roman" pitchFamily="18" charset="0"/>
                        </a:rPr>
                        <a:t>Д) Республика Крым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endParaRPr lang="ru-RU" sz="18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0"/>
            <a:ext cx="8640960" cy="692696"/>
          </a:xfrm>
        </p:spPr>
        <p:style>
          <a:lnRef idx="3">
            <a:schemeClr val="lt1"/>
          </a:lnRef>
          <a:fillRef idx="1">
            <a:schemeClr val="accent5"/>
          </a:fillRef>
          <a:effectRef idx="1">
            <a:schemeClr val="accent5"/>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b="1" dirty="0" smtClean="0"/>
              <a:t>Выводы по итогам статистического анализа </a:t>
            </a:r>
            <a:br>
              <a:rPr lang="ru-RU" sz="2000" b="1" dirty="0" smtClean="0"/>
            </a:br>
            <a:r>
              <a:rPr lang="ru-RU" sz="2000" b="1" dirty="0" smtClean="0"/>
              <a:t>выполнения заданий 1 части ЕГЭ</a:t>
            </a:r>
            <a:br>
              <a:rPr lang="ru-RU" sz="2000" b="1"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251520" y="764704"/>
            <a:ext cx="8640960" cy="5976664"/>
          </a:xfrm>
        </p:spPr>
        <p:style>
          <a:lnRef idx="2">
            <a:schemeClr val="accent2"/>
          </a:lnRef>
          <a:fillRef idx="1">
            <a:schemeClr val="lt1"/>
          </a:fillRef>
          <a:effectRef idx="0">
            <a:schemeClr val="accent2"/>
          </a:effectRef>
          <a:fontRef idx="minor">
            <a:schemeClr val="dk1"/>
          </a:fontRef>
        </p:style>
        <p:txBody>
          <a:bodyPr>
            <a:noAutofit/>
          </a:bodyPr>
          <a:lstStyle/>
          <a:p>
            <a:pPr lvl="0" algn="just"/>
            <a:r>
              <a:rPr lang="ru-RU" sz="18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с наиболее низким качеством среди заданий базового уровня сложности </a:t>
            </a:r>
            <a:r>
              <a:rPr lang="ru-RU" sz="2000" b="1" dirty="0" smtClean="0">
                <a:latin typeface="Times New Roman" pitchFamily="18" charset="0"/>
                <a:cs typeface="Times New Roman" pitchFamily="18" charset="0"/>
              </a:rPr>
              <a:t>в среднем по Тюменской области</a:t>
            </a:r>
            <a:r>
              <a:rPr lang="ru-RU" sz="2000" dirty="0" smtClean="0">
                <a:latin typeface="Times New Roman" pitchFamily="18" charset="0"/>
                <a:cs typeface="Times New Roman" pitchFamily="18" charset="0"/>
              </a:rPr>
              <a:t> выполнены </a:t>
            </a:r>
            <a:r>
              <a:rPr lang="ru-RU" sz="2000" b="1" dirty="0" smtClean="0">
                <a:latin typeface="Times New Roman" pitchFamily="18" charset="0"/>
                <a:cs typeface="Times New Roman" pitchFamily="18" charset="0"/>
              </a:rPr>
              <a:t>задание 12</a:t>
            </a:r>
            <a:r>
              <a:rPr lang="ru-RU" sz="2000" i="1" dirty="0" smtClean="0">
                <a:latin typeface="Times New Roman" pitchFamily="18" charset="0"/>
                <a:cs typeface="Times New Roman" pitchFamily="18" charset="0"/>
              </a:rPr>
              <a:t> (47,8%), </a:t>
            </a:r>
            <a:r>
              <a:rPr lang="ru-RU" sz="2000" b="1" dirty="0" smtClean="0">
                <a:latin typeface="Times New Roman" pitchFamily="18" charset="0"/>
                <a:cs typeface="Times New Roman" pitchFamily="18" charset="0"/>
              </a:rPr>
              <a:t>задание 13</a:t>
            </a:r>
            <a:r>
              <a:rPr lang="ru-RU" sz="2000" i="1" dirty="0" smtClean="0">
                <a:latin typeface="Times New Roman" pitchFamily="18" charset="0"/>
                <a:cs typeface="Times New Roman" pitchFamily="18" charset="0"/>
              </a:rPr>
              <a:t> (48,2%)</a:t>
            </a:r>
            <a:r>
              <a:rPr lang="ru-RU" sz="2000" dirty="0" smtClean="0">
                <a:latin typeface="Times New Roman" pitchFamily="18" charset="0"/>
                <a:cs typeface="Times New Roman" pitchFamily="18" charset="0"/>
              </a:rPr>
              <a:t>; заданий повышенного уровня сложности, выполнение которых в среднем по региону составляет ниже 15% в Тюменской области нет;</a:t>
            </a:r>
          </a:p>
          <a:p>
            <a:pPr lvl="0" algn="just"/>
            <a:r>
              <a:rPr lang="ru-RU" sz="2000" dirty="0" smtClean="0">
                <a:latin typeface="Times New Roman" pitchFamily="18" charset="0"/>
                <a:cs typeface="Times New Roman" pitchFamily="18" charset="0"/>
              </a:rPr>
              <a:t>среди участников экзамена, отнесенных к </a:t>
            </a:r>
            <a:r>
              <a:rPr lang="ru-RU" sz="2000" b="1" dirty="0" smtClean="0">
                <a:latin typeface="Times New Roman" pitchFamily="18" charset="0"/>
                <a:cs typeface="Times New Roman" pitchFamily="18" charset="0"/>
              </a:rPr>
              <a:t>1 анализируемой категории</a:t>
            </a:r>
            <a:r>
              <a:rPr lang="ru-RU" sz="2000" dirty="0" smtClean="0">
                <a:latin typeface="Times New Roman" pitchFamily="18" charset="0"/>
                <a:cs typeface="Times New Roman" pitchFamily="18" charset="0"/>
              </a:rPr>
              <a:t> (не получивших минимальный балл ЕГЭ) среди заданий базового уровня особую сложность вызвали </a:t>
            </a:r>
            <a:r>
              <a:rPr lang="ru-RU" sz="2000" b="1" dirty="0" smtClean="0">
                <a:latin typeface="Times New Roman" pitchFamily="18" charset="0"/>
                <a:cs typeface="Times New Roman" pitchFamily="18" charset="0"/>
              </a:rPr>
              <a:t>задание 1</a:t>
            </a:r>
            <a:r>
              <a:rPr lang="ru-RU" sz="2000" dirty="0" smtClean="0">
                <a:latin typeface="Times New Roman" pitchFamily="18" charset="0"/>
                <a:cs typeface="Times New Roman" pitchFamily="18" charset="0"/>
              </a:rPr>
              <a:t> (29,1%) , </a:t>
            </a:r>
            <a:r>
              <a:rPr lang="ru-RU" sz="2000" b="1" dirty="0" smtClean="0">
                <a:latin typeface="Times New Roman" pitchFamily="18" charset="0"/>
                <a:cs typeface="Times New Roman" pitchFamily="18" charset="0"/>
              </a:rPr>
              <a:t>задание 3</a:t>
            </a:r>
            <a:r>
              <a:rPr lang="ru-RU" sz="2000" dirty="0" smtClean="0">
                <a:latin typeface="Times New Roman" pitchFamily="18" charset="0"/>
                <a:cs typeface="Times New Roman" pitchFamily="18" charset="0"/>
              </a:rPr>
              <a:t> (20,7%), </a:t>
            </a:r>
            <a:r>
              <a:rPr lang="ru-RU" sz="2000" b="1" dirty="0" smtClean="0">
                <a:latin typeface="Times New Roman" pitchFamily="18" charset="0"/>
                <a:cs typeface="Times New Roman" pitchFamily="18" charset="0"/>
              </a:rPr>
              <a:t>задание 6</a:t>
            </a:r>
            <a:r>
              <a:rPr lang="ru-RU" sz="2000" dirty="0" smtClean="0">
                <a:latin typeface="Times New Roman" pitchFamily="18" charset="0"/>
                <a:cs typeface="Times New Roman" pitchFamily="18" charset="0"/>
              </a:rPr>
              <a:t> (15,3%), </a:t>
            </a:r>
            <a:r>
              <a:rPr lang="ru-RU" sz="2000" b="1" dirty="0" smtClean="0">
                <a:latin typeface="Times New Roman" pitchFamily="18" charset="0"/>
                <a:cs typeface="Times New Roman" pitchFamily="18" charset="0"/>
              </a:rPr>
              <a:t>задание 12</a:t>
            </a:r>
            <a:r>
              <a:rPr lang="ru-RU" sz="2000" dirty="0" smtClean="0">
                <a:latin typeface="Times New Roman" pitchFamily="18" charset="0"/>
                <a:cs typeface="Times New Roman" pitchFamily="18" charset="0"/>
              </a:rPr>
              <a:t> (15,9%), </a:t>
            </a:r>
            <a:r>
              <a:rPr lang="ru-RU" sz="2000" b="1" dirty="0" smtClean="0">
                <a:latin typeface="Times New Roman" pitchFamily="18" charset="0"/>
                <a:cs typeface="Times New Roman" pitchFamily="18" charset="0"/>
              </a:rPr>
              <a:t>задание 13</a:t>
            </a:r>
            <a:r>
              <a:rPr lang="ru-RU" sz="2000" dirty="0" smtClean="0">
                <a:latin typeface="Times New Roman" pitchFamily="18" charset="0"/>
                <a:cs typeface="Times New Roman" pitchFamily="18" charset="0"/>
              </a:rPr>
              <a:t> ( 16,2%), </a:t>
            </a:r>
            <a:r>
              <a:rPr lang="ru-RU" sz="2000" b="1" dirty="0" smtClean="0">
                <a:latin typeface="Times New Roman" pitchFamily="18" charset="0"/>
                <a:cs typeface="Times New Roman" pitchFamily="18" charset="0"/>
              </a:rPr>
              <a:t>задание 15</a:t>
            </a:r>
            <a:r>
              <a:rPr lang="ru-RU" sz="2000" dirty="0" smtClean="0">
                <a:latin typeface="Times New Roman" pitchFamily="18" charset="0"/>
                <a:cs typeface="Times New Roman" pitchFamily="18" charset="0"/>
              </a:rPr>
              <a:t> (28,5%). Перечень заданий полностью повторяет картину 2022 года в группе участников, не получивших минимальный балл за экзамен. Заданий повышенного уровня сложности, выполнение которых было бы ниже 15%, нет даже в этой категории;</a:t>
            </a:r>
          </a:p>
          <a:p>
            <a:pPr lvl="0" algn="just"/>
            <a:r>
              <a:rPr lang="ru-RU" sz="2000" dirty="0" smtClean="0">
                <a:latin typeface="Times New Roman" pitchFamily="18" charset="0"/>
                <a:cs typeface="Times New Roman" pitchFamily="18" charset="0"/>
              </a:rPr>
              <a:t>среди участников экзамена, отнесенных ко </a:t>
            </a:r>
            <a:r>
              <a:rPr lang="ru-RU" sz="2000" b="1" dirty="0" smtClean="0">
                <a:latin typeface="Times New Roman" pitchFamily="18" charset="0"/>
                <a:cs typeface="Times New Roman" pitchFamily="18" charset="0"/>
              </a:rPr>
              <a:t>2 анализируемой категории</a:t>
            </a:r>
            <a:r>
              <a:rPr lang="ru-RU" sz="2000" dirty="0" smtClean="0">
                <a:latin typeface="Times New Roman" pitchFamily="18" charset="0"/>
                <a:cs typeface="Times New Roman" pitchFamily="18" charset="0"/>
              </a:rPr>
              <a:t> (от минимального балла до 60 т.б.)  из заданий базового уровня особую сложность вызвали </a:t>
            </a:r>
            <a:r>
              <a:rPr lang="ru-RU" sz="2000" b="1" dirty="0" smtClean="0">
                <a:latin typeface="Times New Roman" pitchFamily="18" charset="0"/>
                <a:cs typeface="Times New Roman" pitchFamily="18" charset="0"/>
              </a:rPr>
              <a:t>задание 6</a:t>
            </a:r>
            <a:r>
              <a:rPr lang="ru-RU" sz="2000" dirty="0" smtClean="0">
                <a:latin typeface="Times New Roman" pitchFamily="18" charset="0"/>
                <a:cs typeface="Times New Roman" pitchFamily="18" charset="0"/>
              </a:rPr>
              <a:t> (46,7 %), </a:t>
            </a:r>
            <a:r>
              <a:rPr lang="ru-RU" sz="2000" b="1" dirty="0" smtClean="0">
                <a:latin typeface="Times New Roman" pitchFamily="18" charset="0"/>
                <a:cs typeface="Times New Roman" pitchFamily="18" charset="0"/>
              </a:rPr>
              <a:t>задание 12</a:t>
            </a:r>
            <a:r>
              <a:rPr lang="ru-RU" sz="2000" dirty="0" smtClean="0">
                <a:latin typeface="Times New Roman" pitchFamily="18" charset="0"/>
                <a:cs typeface="Times New Roman" pitchFamily="18" charset="0"/>
              </a:rPr>
              <a:t> (42,9 %), </a:t>
            </a:r>
            <a:r>
              <a:rPr lang="ru-RU" sz="2000" b="1" dirty="0" smtClean="0">
                <a:latin typeface="Times New Roman" pitchFamily="18" charset="0"/>
                <a:cs typeface="Times New Roman" pitchFamily="18" charset="0"/>
              </a:rPr>
              <a:t>задание 13</a:t>
            </a:r>
            <a:r>
              <a:rPr lang="ru-RU" sz="2000" dirty="0" smtClean="0">
                <a:latin typeface="Times New Roman" pitchFamily="18" charset="0"/>
                <a:cs typeface="Times New Roman" pitchFamily="18" charset="0"/>
              </a:rPr>
              <a:t> (41 %), </a:t>
            </a:r>
            <a:r>
              <a:rPr lang="ru-RU" sz="2000" b="1" dirty="0" smtClean="0">
                <a:latin typeface="Times New Roman" pitchFamily="18" charset="0"/>
                <a:cs typeface="Times New Roman" pitchFamily="18" charset="0"/>
              </a:rPr>
              <a:t>задание 15</a:t>
            </a:r>
            <a:r>
              <a:rPr lang="ru-RU" sz="2000" dirty="0" smtClean="0">
                <a:latin typeface="Times New Roman" pitchFamily="18" charset="0"/>
                <a:cs typeface="Times New Roman" pitchFamily="18" charset="0"/>
              </a:rPr>
              <a:t> (48,8%). Те же самые задания вызвали сложность у участников экзамена этой группы и в 2022 году;</a:t>
            </a:r>
          </a:p>
          <a:p>
            <a:pPr marL="36000" indent="0">
              <a:spcBef>
                <a:spcPts val="0"/>
              </a:spcBef>
              <a:buNone/>
            </a:pP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0"/>
            <a:ext cx="8640960" cy="692696"/>
          </a:xfrm>
        </p:spPr>
        <p:style>
          <a:lnRef idx="3">
            <a:schemeClr val="lt1"/>
          </a:lnRef>
          <a:fillRef idx="1">
            <a:schemeClr val="accent5"/>
          </a:fillRef>
          <a:effectRef idx="1">
            <a:schemeClr val="accent5"/>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b="1" dirty="0" smtClean="0"/>
              <a:t>Выводы по итогам статистического анализа </a:t>
            </a:r>
            <a:br>
              <a:rPr lang="ru-RU" sz="2000" b="1" dirty="0" smtClean="0"/>
            </a:br>
            <a:r>
              <a:rPr lang="ru-RU" sz="2000" b="1" dirty="0" smtClean="0"/>
              <a:t>выполнения заданий 1 части ЕГЭ</a:t>
            </a:r>
            <a:br>
              <a:rPr lang="ru-RU" sz="2000" b="1"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251520" y="764704"/>
            <a:ext cx="8640960" cy="5976664"/>
          </a:xfrm>
        </p:spPr>
        <p:style>
          <a:lnRef idx="2">
            <a:schemeClr val="accent2"/>
          </a:lnRef>
          <a:fillRef idx="1">
            <a:schemeClr val="lt1"/>
          </a:fillRef>
          <a:effectRef idx="0">
            <a:schemeClr val="accent2"/>
          </a:effectRef>
          <a:fontRef idx="minor">
            <a:schemeClr val="dk1"/>
          </a:fontRef>
        </p:style>
        <p:txBody>
          <a:bodyPr>
            <a:noAutofit/>
          </a:bodyPr>
          <a:lstStyle/>
          <a:p>
            <a:pPr lvl="0" algn="just"/>
            <a:r>
              <a:rPr lang="ru-RU" sz="18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с наиболее низким качеством среди заданий базового уровня сложности </a:t>
            </a:r>
            <a:r>
              <a:rPr lang="ru-RU" sz="2000" b="1" dirty="0" smtClean="0">
                <a:latin typeface="Times New Roman" pitchFamily="18" charset="0"/>
                <a:cs typeface="Times New Roman" pitchFamily="18" charset="0"/>
              </a:rPr>
              <a:t>в среднем по Тюменской области</a:t>
            </a:r>
            <a:r>
              <a:rPr lang="ru-RU" sz="2000" dirty="0" smtClean="0">
                <a:latin typeface="Times New Roman" pitchFamily="18" charset="0"/>
                <a:cs typeface="Times New Roman" pitchFamily="18" charset="0"/>
              </a:rPr>
              <a:t> выполнены </a:t>
            </a:r>
            <a:r>
              <a:rPr lang="ru-RU" sz="2000" b="1" dirty="0" smtClean="0">
                <a:latin typeface="Times New Roman" pitchFamily="18" charset="0"/>
                <a:cs typeface="Times New Roman" pitchFamily="18" charset="0"/>
              </a:rPr>
              <a:t>задание 12</a:t>
            </a:r>
            <a:r>
              <a:rPr lang="ru-RU" sz="2000" i="1" dirty="0" smtClean="0">
                <a:latin typeface="Times New Roman" pitchFamily="18" charset="0"/>
                <a:cs typeface="Times New Roman" pitchFamily="18" charset="0"/>
              </a:rPr>
              <a:t> (47,8%), </a:t>
            </a:r>
            <a:r>
              <a:rPr lang="ru-RU" sz="2000" b="1" dirty="0" smtClean="0">
                <a:latin typeface="Times New Roman" pitchFamily="18" charset="0"/>
                <a:cs typeface="Times New Roman" pitchFamily="18" charset="0"/>
              </a:rPr>
              <a:t>задание 13</a:t>
            </a:r>
            <a:r>
              <a:rPr lang="ru-RU" sz="2000" i="1" dirty="0" smtClean="0">
                <a:latin typeface="Times New Roman" pitchFamily="18" charset="0"/>
                <a:cs typeface="Times New Roman" pitchFamily="18" charset="0"/>
              </a:rPr>
              <a:t> (48,2%)</a:t>
            </a:r>
            <a:r>
              <a:rPr lang="ru-RU" sz="2000" dirty="0" smtClean="0">
                <a:latin typeface="Times New Roman" pitchFamily="18" charset="0"/>
                <a:cs typeface="Times New Roman" pitchFamily="18" charset="0"/>
              </a:rPr>
              <a:t>; заданий повышенного уровня сложности, выполнение которых в среднем по региону составляет ниже 15% в Тюменской области нет;</a:t>
            </a:r>
          </a:p>
          <a:p>
            <a:pPr lvl="0" algn="just"/>
            <a:r>
              <a:rPr lang="ru-RU" sz="2000" dirty="0" smtClean="0">
                <a:latin typeface="Times New Roman" pitchFamily="18" charset="0"/>
                <a:cs typeface="Times New Roman" pitchFamily="18" charset="0"/>
              </a:rPr>
              <a:t>среди участников экзамена, отнесенных к </a:t>
            </a:r>
            <a:r>
              <a:rPr lang="ru-RU" sz="2000" b="1" dirty="0" smtClean="0">
                <a:latin typeface="Times New Roman" pitchFamily="18" charset="0"/>
                <a:cs typeface="Times New Roman" pitchFamily="18" charset="0"/>
              </a:rPr>
              <a:t>1 анализируемой категории</a:t>
            </a:r>
            <a:r>
              <a:rPr lang="ru-RU" sz="2000" dirty="0" smtClean="0">
                <a:latin typeface="Times New Roman" pitchFamily="18" charset="0"/>
                <a:cs typeface="Times New Roman" pitchFamily="18" charset="0"/>
              </a:rPr>
              <a:t> (не получивших минимальный балл ЕГЭ) среди заданий базового уровня особую сложность вызвали </a:t>
            </a:r>
            <a:r>
              <a:rPr lang="ru-RU" sz="2000" b="1" dirty="0" smtClean="0">
                <a:latin typeface="Times New Roman" pitchFamily="18" charset="0"/>
                <a:cs typeface="Times New Roman" pitchFamily="18" charset="0"/>
              </a:rPr>
              <a:t>задание 1</a:t>
            </a:r>
            <a:r>
              <a:rPr lang="ru-RU" sz="2000" dirty="0" smtClean="0">
                <a:latin typeface="Times New Roman" pitchFamily="18" charset="0"/>
                <a:cs typeface="Times New Roman" pitchFamily="18" charset="0"/>
              </a:rPr>
              <a:t> (29,1%) , </a:t>
            </a:r>
            <a:r>
              <a:rPr lang="ru-RU" sz="2000" b="1" dirty="0" smtClean="0">
                <a:latin typeface="Times New Roman" pitchFamily="18" charset="0"/>
                <a:cs typeface="Times New Roman" pitchFamily="18" charset="0"/>
              </a:rPr>
              <a:t>задание 3</a:t>
            </a:r>
            <a:r>
              <a:rPr lang="ru-RU" sz="2000" dirty="0" smtClean="0">
                <a:latin typeface="Times New Roman" pitchFamily="18" charset="0"/>
                <a:cs typeface="Times New Roman" pitchFamily="18" charset="0"/>
              </a:rPr>
              <a:t> (20,7%), </a:t>
            </a:r>
            <a:r>
              <a:rPr lang="ru-RU" sz="2000" b="1" dirty="0" smtClean="0">
                <a:latin typeface="Times New Roman" pitchFamily="18" charset="0"/>
                <a:cs typeface="Times New Roman" pitchFamily="18" charset="0"/>
              </a:rPr>
              <a:t>задание 6</a:t>
            </a:r>
            <a:r>
              <a:rPr lang="ru-RU" sz="2000" dirty="0" smtClean="0">
                <a:latin typeface="Times New Roman" pitchFamily="18" charset="0"/>
                <a:cs typeface="Times New Roman" pitchFamily="18" charset="0"/>
              </a:rPr>
              <a:t> (15,3%), </a:t>
            </a:r>
            <a:r>
              <a:rPr lang="ru-RU" sz="2000" b="1" dirty="0" smtClean="0">
                <a:latin typeface="Times New Roman" pitchFamily="18" charset="0"/>
                <a:cs typeface="Times New Roman" pitchFamily="18" charset="0"/>
              </a:rPr>
              <a:t>задание 12</a:t>
            </a:r>
            <a:r>
              <a:rPr lang="ru-RU" sz="2000" dirty="0" smtClean="0">
                <a:latin typeface="Times New Roman" pitchFamily="18" charset="0"/>
                <a:cs typeface="Times New Roman" pitchFamily="18" charset="0"/>
              </a:rPr>
              <a:t> (15,9%), </a:t>
            </a:r>
            <a:r>
              <a:rPr lang="ru-RU" sz="2000" b="1" dirty="0" smtClean="0">
                <a:latin typeface="Times New Roman" pitchFamily="18" charset="0"/>
                <a:cs typeface="Times New Roman" pitchFamily="18" charset="0"/>
              </a:rPr>
              <a:t>задание 13</a:t>
            </a:r>
            <a:r>
              <a:rPr lang="ru-RU" sz="2000" dirty="0" smtClean="0">
                <a:latin typeface="Times New Roman" pitchFamily="18" charset="0"/>
                <a:cs typeface="Times New Roman" pitchFamily="18" charset="0"/>
              </a:rPr>
              <a:t> ( 16,2%), </a:t>
            </a:r>
            <a:r>
              <a:rPr lang="ru-RU" sz="2000" b="1" dirty="0" smtClean="0">
                <a:latin typeface="Times New Roman" pitchFamily="18" charset="0"/>
                <a:cs typeface="Times New Roman" pitchFamily="18" charset="0"/>
              </a:rPr>
              <a:t>задание 15</a:t>
            </a:r>
            <a:r>
              <a:rPr lang="ru-RU" sz="2000" dirty="0" smtClean="0">
                <a:latin typeface="Times New Roman" pitchFamily="18" charset="0"/>
                <a:cs typeface="Times New Roman" pitchFamily="18" charset="0"/>
              </a:rPr>
              <a:t> (28,5%). Перечень заданий полностью повторяет картину 2022 года в группе участников, не получивших минимальный балл за экзамен. Заданий повышенного уровня сложности, выполнение которых было бы ниже 15%, нет даже в этой категории;</a:t>
            </a:r>
          </a:p>
          <a:p>
            <a:pPr lvl="0" algn="just"/>
            <a:r>
              <a:rPr lang="ru-RU" sz="2000" dirty="0" smtClean="0">
                <a:latin typeface="Times New Roman" pitchFamily="18" charset="0"/>
                <a:cs typeface="Times New Roman" pitchFamily="18" charset="0"/>
              </a:rPr>
              <a:t>среди участников экзамена, отнесенных ко </a:t>
            </a:r>
            <a:r>
              <a:rPr lang="ru-RU" sz="2000" b="1" dirty="0" smtClean="0">
                <a:latin typeface="Times New Roman" pitchFamily="18" charset="0"/>
                <a:cs typeface="Times New Roman" pitchFamily="18" charset="0"/>
              </a:rPr>
              <a:t>2 анализируемой категории</a:t>
            </a:r>
            <a:r>
              <a:rPr lang="ru-RU" sz="2000" dirty="0" smtClean="0">
                <a:latin typeface="Times New Roman" pitchFamily="18" charset="0"/>
                <a:cs typeface="Times New Roman" pitchFamily="18" charset="0"/>
              </a:rPr>
              <a:t> (от минимального балла до 60 т.б.)  из заданий базового уровня особую сложность вызвали </a:t>
            </a:r>
            <a:r>
              <a:rPr lang="ru-RU" sz="2000" b="1" dirty="0" smtClean="0">
                <a:latin typeface="Times New Roman" pitchFamily="18" charset="0"/>
                <a:cs typeface="Times New Roman" pitchFamily="18" charset="0"/>
              </a:rPr>
              <a:t>задание 6</a:t>
            </a:r>
            <a:r>
              <a:rPr lang="ru-RU" sz="2000" dirty="0" smtClean="0">
                <a:latin typeface="Times New Roman" pitchFamily="18" charset="0"/>
                <a:cs typeface="Times New Roman" pitchFamily="18" charset="0"/>
              </a:rPr>
              <a:t> (46,7 %), </a:t>
            </a:r>
            <a:r>
              <a:rPr lang="ru-RU" sz="2000" b="1" dirty="0" smtClean="0">
                <a:latin typeface="Times New Roman" pitchFamily="18" charset="0"/>
                <a:cs typeface="Times New Roman" pitchFamily="18" charset="0"/>
              </a:rPr>
              <a:t>задание 12</a:t>
            </a:r>
            <a:r>
              <a:rPr lang="ru-RU" sz="2000" dirty="0" smtClean="0">
                <a:latin typeface="Times New Roman" pitchFamily="18" charset="0"/>
                <a:cs typeface="Times New Roman" pitchFamily="18" charset="0"/>
              </a:rPr>
              <a:t> (42,9 %), </a:t>
            </a:r>
            <a:r>
              <a:rPr lang="ru-RU" sz="2000" b="1" dirty="0" smtClean="0">
                <a:latin typeface="Times New Roman" pitchFamily="18" charset="0"/>
                <a:cs typeface="Times New Roman" pitchFamily="18" charset="0"/>
              </a:rPr>
              <a:t>задание 13</a:t>
            </a:r>
            <a:r>
              <a:rPr lang="ru-RU" sz="2000" dirty="0" smtClean="0">
                <a:latin typeface="Times New Roman" pitchFamily="18" charset="0"/>
                <a:cs typeface="Times New Roman" pitchFamily="18" charset="0"/>
              </a:rPr>
              <a:t> (41 %), </a:t>
            </a:r>
            <a:r>
              <a:rPr lang="ru-RU" sz="2000" b="1" dirty="0" smtClean="0">
                <a:latin typeface="Times New Roman" pitchFamily="18" charset="0"/>
                <a:cs typeface="Times New Roman" pitchFamily="18" charset="0"/>
              </a:rPr>
              <a:t>задание 15</a:t>
            </a:r>
            <a:r>
              <a:rPr lang="ru-RU" sz="2000" dirty="0" smtClean="0">
                <a:latin typeface="Times New Roman" pitchFamily="18" charset="0"/>
                <a:cs typeface="Times New Roman" pitchFamily="18" charset="0"/>
              </a:rPr>
              <a:t> (48,8%). Те же самые задания вызвали сложность у участников экзамена этой группы и в 2022 году;</a:t>
            </a:r>
          </a:p>
          <a:p>
            <a:pPr marL="36000" indent="0">
              <a:spcBef>
                <a:spcPts val="0"/>
              </a:spcBef>
              <a:buNone/>
            </a:pP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7504" y="0"/>
            <a:ext cx="9036496" cy="548680"/>
          </a:xfrm>
        </p:spPr>
        <p:style>
          <a:lnRef idx="3">
            <a:schemeClr val="lt1"/>
          </a:lnRef>
          <a:fillRef idx="1">
            <a:schemeClr val="accent5"/>
          </a:fillRef>
          <a:effectRef idx="1">
            <a:schemeClr val="accent5"/>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b="1" dirty="0" smtClean="0"/>
              <a:t>Выводы по итогам статистического анализа выполнения заданий 1 части ЕГЭ</a:t>
            </a:r>
            <a:br>
              <a:rPr lang="ru-RU" sz="2000" b="1"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179512" y="692696"/>
            <a:ext cx="8784976" cy="6048672"/>
          </a:xfrm>
        </p:spPr>
        <p:style>
          <a:lnRef idx="2">
            <a:schemeClr val="accent2"/>
          </a:lnRef>
          <a:fillRef idx="1">
            <a:schemeClr val="lt1"/>
          </a:fillRef>
          <a:effectRef idx="0">
            <a:schemeClr val="accent2"/>
          </a:effectRef>
          <a:fontRef idx="minor">
            <a:schemeClr val="dk1"/>
          </a:fontRef>
        </p:style>
        <p:txBody>
          <a:bodyPr>
            <a:noAutofit/>
          </a:bodyPr>
          <a:lstStyle/>
          <a:p>
            <a:pPr marL="36000" lvl="0" indent="0" algn="just">
              <a:spcBef>
                <a:spcPts val="0"/>
              </a:spcBef>
            </a:pPr>
            <a:r>
              <a:rPr lang="ru-RU" sz="1800" dirty="0" smtClean="0">
                <a:latin typeface="Times New Roman" pitchFamily="18" charset="0"/>
                <a:cs typeface="Times New Roman" pitchFamily="18" charset="0"/>
              </a:rPr>
              <a:t>качество выполнения заданий базового уровня сложности в 1 части КИМ ЕГЭ участниками экзамена </a:t>
            </a:r>
            <a:r>
              <a:rPr lang="ru-RU" sz="1800" b="1" dirty="0" smtClean="0">
                <a:latin typeface="Times New Roman" pitchFamily="18" charset="0"/>
                <a:cs typeface="Times New Roman" pitchFamily="18" charset="0"/>
              </a:rPr>
              <a:t>3 и 4 анализируемых групп</a:t>
            </a:r>
            <a:r>
              <a:rPr lang="ru-RU" sz="1800" dirty="0" smtClean="0">
                <a:latin typeface="Times New Roman" pitchFamily="18" charset="0"/>
                <a:cs typeface="Times New Roman" pitchFamily="18" charset="0"/>
              </a:rPr>
              <a:t> выше 69 % (от 64% в 2022 году), что позволяет говорить о достаточном качестве выполнения.</a:t>
            </a:r>
          </a:p>
          <a:p>
            <a:pPr marL="36000" indent="0" algn="just">
              <a:spcBef>
                <a:spcPts val="0"/>
              </a:spcBef>
            </a:pPr>
            <a:r>
              <a:rPr lang="ru-RU" sz="1800" dirty="0" smtClean="0">
                <a:latin typeface="Times New Roman" pitchFamily="18" charset="0"/>
                <a:cs typeface="Times New Roman" pitchFamily="18" charset="0"/>
              </a:rPr>
              <a:t>Задания, отмеченные как вызвавшие особую сложность у участников ЕГЭ в 2023 году, являются заданиями базового уровня сложности. С точки зрения позиций </a:t>
            </a:r>
            <a:r>
              <a:rPr lang="ru-RU" sz="1800" b="1" dirty="0" smtClean="0">
                <a:latin typeface="Times New Roman" pitchFamily="18" charset="0"/>
                <a:cs typeface="Times New Roman" pitchFamily="18" charset="0"/>
              </a:rPr>
              <a:t>кодификатора 1</a:t>
            </a:r>
            <a:r>
              <a:rPr lang="ru-RU" sz="1800" dirty="0" smtClean="0">
                <a:latin typeface="Times New Roman" pitchFamily="18" charset="0"/>
                <a:cs typeface="Times New Roman" pitchFamily="18" charset="0"/>
              </a:rPr>
              <a:t> их перечень свидетельствует, что главной проблемой экзаменуемых в 2023 году, как и в прошлом году остается недостаточный уровень владения базовым понятийным аппаратом социальных наук (</a:t>
            </a:r>
            <a:r>
              <a:rPr lang="ru-RU" sz="1800" b="1" dirty="0" smtClean="0">
                <a:latin typeface="Times New Roman" pitchFamily="18" charset="0"/>
                <a:cs typeface="Times New Roman" pitchFamily="18" charset="0"/>
              </a:rPr>
              <a:t>задания 3, 6, 12,13,15)</a:t>
            </a:r>
            <a:r>
              <a:rPr lang="ru-RU" sz="1800" dirty="0" smtClean="0">
                <a:latin typeface="Times New Roman" pitchFamily="18" charset="0"/>
                <a:cs typeface="Times New Roman" pitchFamily="18" charset="0"/>
              </a:rPr>
              <a:t>. </a:t>
            </a:r>
          </a:p>
          <a:p>
            <a:pPr marL="36000" indent="0" algn="just">
              <a:spcBef>
                <a:spcPts val="0"/>
              </a:spcBef>
            </a:pPr>
            <a:r>
              <a:rPr lang="ru-RU" sz="1800" dirty="0" smtClean="0">
                <a:latin typeface="Times New Roman" pitchFamily="18" charset="0"/>
                <a:cs typeface="Times New Roman" pitchFamily="18" charset="0"/>
              </a:rPr>
              <a:t>Следует отметить, что в категориях 1,2 общей проблемой является выполнение заданий, требующих установить соответствие между элементами из двух колонок таблицы. Помимо знания теории социальных дисциплин этот тип заданий проверяет и понимание родовой принадлежности тех или иных элементов. Участники ЕГЭ с недостаточным уровнем подготовки, не преодолевшие минимальный барьер (группа 1) испытывают особенные затруднения в этом плане, что подтверждается тем фактом, что  у них большую сложность вызвало также </a:t>
            </a:r>
            <a:r>
              <a:rPr lang="ru-RU" sz="1800" b="1" dirty="0" smtClean="0">
                <a:latin typeface="Times New Roman" pitchFamily="18" charset="0"/>
                <a:cs typeface="Times New Roman" pitchFamily="18" charset="0"/>
              </a:rPr>
              <a:t>задание 1</a:t>
            </a:r>
            <a:r>
              <a:rPr lang="ru-RU" sz="1800" dirty="0" smtClean="0">
                <a:latin typeface="Times New Roman" pitchFamily="18" charset="0"/>
                <a:cs typeface="Times New Roman" pitchFamily="18" charset="0"/>
              </a:rPr>
              <a:t>, проверяющее </a:t>
            </a:r>
            <a:r>
              <a:rPr lang="ru-RU" sz="1800" dirty="0" err="1" smtClean="0">
                <a:latin typeface="Times New Roman" pitchFamily="18" charset="0"/>
                <a:cs typeface="Times New Roman" pitchFamily="18" charset="0"/>
              </a:rPr>
              <a:t>сформированность</a:t>
            </a:r>
            <a:r>
              <a:rPr lang="ru-RU" sz="1800" dirty="0" smtClean="0">
                <a:latin typeface="Times New Roman" pitchFamily="18" charset="0"/>
                <a:cs typeface="Times New Roman" pitchFamily="18" charset="0"/>
              </a:rPr>
              <a:t> знаний об обществе как целостной развивающейся системе в единстве и взаимодействии его основных сфер и институтов через соотнесение видовых понятий с родовыми. </a:t>
            </a:r>
          </a:p>
          <a:p>
            <a:pPr marL="36000" indent="0" algn="just">
              <a:spcBef>
                <a:spcPts val="0"/>
              </a:spcBef>
            </a:pPr>
            <a:r>
              <a:rPr lang="ru-RU" sz="1800" dirty="0" smtClean="0">
                <a:latin typeface="Times New Roman" pitchFamily="18" charset="0"/>
                <a:cs typeface="Times New Roman" pitchFamily="18" charset="0"/>
              </a:rPr>
              <a:t>Поскольку данные затруднения отмечались и в прошлом году, они слабо связаны с конкретным предметным содержанием заданий, речь идет о системных пробелах в понятийном аппарате предмета, причем относящихся, в первую очередь, к модулям «Человек и общество», «Экономика», «Право».</a:t>
            </a:r>
          </a:p>
          <a:p>
            <a:pPr marL="36000" lvl="0" indent="0" algn="just">
              <a:spcBef>
                <a:spcPts val="0"/>
              </a:spcBef>
            </a:pP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7504" y="0"/>
            <a:ext cx="9036496" cy="548680"/>
          </a:xfrm>
        </p:spPr>
        <p:style>
          <a:lnRef idx="3">
            <a:schemeClr val="lt1"/>
          </a:lnRef>
          <a:fillRef idx="1">
            <a:schemeClr val="accent5"/>
          </a:fillRef>
          <a:effectRef idx="1">
            <a:schemeClr val="accent5"/>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b="1" dirty="0" smtClean="0"/>
              <a:t>Выводы по итогам статистического анализа выполнения заданий 1 части ЕГЭ</a:t>
            </a:r>
            <a:br>
              <a:rPr lang="ru-RU" sz="2000" b="1"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179512" y="692696"/>
            <a:ext cx="8856984" cy="6048672"/>
          </a:xfrm>
        </p:spPr>
        <p:style>
          <a:lnRef idx="2">
            <a:schemeClr val="accent2"/>
          </a:lnRef>
          <a:fillRef idx="1">
            <a:schemeClr val="lt1"/>
          </a:fillRef>
          <a:effectRef idx="0">
            <a:schemeClr val="accent2"/>
          </a:effectRef>
          <a:fontRef idx="minor">
            <a:schemeClr val="dk1"/>
          </a:fontRef>
        </p:style>
        <p:txBody>
          <a:bodyPr>
            <a:noAutofit/>
          </a:bodyPr>
          <a:lstStyle/>
          <a:p>
            <a:pPr marL="36000" indent="0" algn="just">
              <a:spcBef>
                <a:spcPts val="0"/>
              </a:spcBef>
            </a:pPr>
            <a:r>
              <a:rPr lang="ru-RU" sz="1600" dirty="0" smtClean="0">
                <a:latin typeface="Times New Roman" pitchFamily="18" charset="0"/>
                <a:cs typeface="Times New Roman" pitchFamily="18" charset="0"/>
              </a:rPr>
              <a:t>На протяжении двух лет отмечаются затруднения в выполнении </a:t>
            </a:r>
            <a:r>
              <a:rPr lang="ru-RU" sz="1600" b="1" dirty="0" smtClean="0">
                <a:latin typeface="Times New Roman" pitchFamily="18" charset="0"/>
                <a:cs typeface="Times New Roman" pitchFamily="18" charset="0"/>
              </a:rPr>
              <a:t>заданий 12, 13. </a:t>
            </a:r>
            <a:r>
              <a:rPr lang="ru-RU" sz="1600" dirty="0" smtClean="0">
                <a:latin typeface="Times New Roman" pitchFamily="18" charset="0"/>
                <a:cs typeface="Times New Roman" pitchFamily="18" charset="0"/>
              </a:rPr>
              <a:t>Здесь суть проблемы связана как раз с содержанием этих заданий</a:t>
            </a:r>
            <a:r>
              <a:rPr lang="ru-RU" sz="1600" b="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Позиции кодификатора 2 </a:t>
            </a:r>
            <a:r>
              <a:rPr lang="ru-RU" sz="1600" b="1" dirty="0" smtClean="0">
                <a:latin typeface="Times New Roman" pitchFamily="18" charset="0"/>
                <a:cs typeface="Times New Roman" pitchFamily="18" charset="0"/>
              </a:rPr>
              <a:t>заданий 12,13</a:t>
            </a:r>
            <a:r>
              <a:rPr lang="ru-RU" sz="1600" i="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очень конкретны: они проверяют качество знаний Конституции РФ. </a:t>
            </a:r>
            <a:r>
              <a:rPr lang="ru-RU" sz="1600" b="1" dirty="0" smtClean="0">
                <a:latin typeface="Times New Roman" pitchFamily="18" charset="0"/>
                <a:cs typeface="Times New Roman" pitchFamily="18" charset="0"/>
              </a:rPr>
              <a:t>Задание 12</a:t>
            </a:r>
            <a:r>
              <a:rPr lang="ru-RU" sz="1600" dirty="0" smtClean="0">
                <a:latin typeface="Times New Roman" pitchFamily="18" charset="0"/>
                <a:cs typeface="Times New Roman" pitchFamily="18" charset="0"/>
              </a:rPr>
              <a:t> нацелено на проверку понимания основ конституционного строя и прав, свобод, обязанностей граждан РФ, а </a:t>
            </a:r>
            <a:r>
              <a:rPr lang="ru-RU" sz="1600" b="1" dirty="0" smtClean="0">
                <a:latin typeface="Times New Roman" pitchFamily="18" charset="0"/>
                <a:cs typeface="Times New Roman" pitchFamily="18" charset="0"/>
              </a:rPr>
              <a:t>задание 13</a:t>
            </a:r>
            <a:r>
              <a:rPr lang="ru-RU" sz="1600" dirty="0" smtClean="0">
                <a:latin typeface="Times New Roman" pitchFamily="18" charset="0"/>
                <a:cs typeface="Times New Roman" pitchFamily="18" charset="0"/>
              </a:rPr>
              <a:t> – на знание функций органов государственной власти РФ и полномочия федерального центра и субъектов федерации. Предполагается, что такая конкретность заданий позволяет готовиться не по широкому спектру вопросов, как в </a:t>
            </a:r>
            <a:r>
              <a:rPr lang="ru-RU" sz="1600" b="1" dirty="0" smtClean="0">
                <a:latin typeface="Times New Roman" pitchFamily="18" charset="0"/>
                <a:cs typeface="Times New Roman" pitchFamily="18" charset="0"/>
              </a:rPr>
              <a:t>заданиях 10 и 11</a:t>
            </a:r>
            <a:r>
              <a:rPr lang="ru-RU" sz="1600" dirty="0" smtClean="0">
                <a:latin typeface="Times New Roman" pitchFamily="18" charset="0"/>
                <a:cs typeface="Times New Roman" pitchFamily="18" charset="0"/>
              </a:rPr>
              <a:t>, а по конкретным разделам Конституции РФ. Именно эти вопросы блока «Политика» всегда находятся в круге рекомендаций ФИПИ.</a:t>
            </a:r>
          </a:p>
          <a:p>
            <a:pPr marL="36000" indent="0" algn="just">
              <a:spcBef>
                <a:spcPts val="0"/>
              </a:spcBef>
            </a:pPr>
            <a:r>
              <a:rPr lang="ru-RU" sz="1600" dirty="0" smtClean="0">
                <a:latin typeface="Times New Roman" pitchFamily="18" charset="0"/>
                <a:cs typeface="Times New Roman" pitchFamily="18" charset="0"/>
              </a:rPr>
              <a:t>Практика выполнения </a:t>
            </a:r>
            <a:r>
              <a:rPr lang="ru-RU" sz="1600" b="1" dirty="0" smtClean="0">
                <a:latin typeface="Times New Roman" pitchFamily="18" charset="0"/>
                <a:cs typeface="Times New Roman" pitchFamily="18" charset="0"/>
              </a:rPr>
              <a:t>задания 12</a:t>
            </a:r>
            <a:r>
              <a:rPr lang="ru-RU" sz="1600" dirty="0" smtClean="0">
                <a:latin typeface="Times New Roman" pitchFamily="18" charset="0"/>
                <a:cs typeface="Times New Roman" pitchFamily="18" charset="0"/>
              </a:rPr>
              <a:t> показывает, что даже в группе </a:t>
            </a:r>
            <a:r>
              <a:rPr lang="ru-RU" sz="1600" dirty="0" err="1" smtClean="0">
                <a:latin typeface="Times New Roman" pitchFamily="18" charset="0"/>
                <a:cs typeface="Times New Roman" pitchFamily="18" charset="0"/>
              </a:rPr>
              <a:t>высокобалльников</a:t>
            </a:r>
            <a:r>
              <a:rPr lang="ru-RU" sz="1600" dirty="0" smtClean="0">
                <a:latin typeface="Times New Roman" pitchFamily="18" charset="0"/>
                <a:cs typeface="Times New Roman" pitchFamily="18" charset="0"/>
              </a:rPr>
              <a:t> есть затруднения с тем, чтобы правильно отнести конкретное право гражданина РФ к конкретной группе прав и свобод.</a:t>
            </a:r>
          </a:p>
          <a:p>
            <a:pPr marL="36000" indent="0" algn="just">
              <a:spcBef>
                <a:spcPts val="0"/>
              </a:spcBef>
            </a:pPr>
            <a:r>
              <a:rPr lang="ru-RU" sz="1600" dirty="0" smtClean="0">
                <a:latin typeface="Times New Roman" pitchFamily="18" charset="0"/>
                <a:cs typeface="Times New Roman" pitchFamily="18" charset="0"/>
              </a:rPr>
              <a:t>Следует отметить, что, несмотря на достаточно узкий спектр вопросов, проверяемых </a:t>
            </a:r>
            <a:r>
              <a:rPr lang="ru-RU" sz="1600" b="1" dirty="0" smtClean="0">
                <a:latin typeface="Times New Roman" pitchFamily="18" charset="0"/>
                <a:cs typeface="Times New Roman" pitchFamily="18" charset="0"/>
              </a:rPr>
              <a:t>заданием 13</a:t>
            </a:r>
            <a:r>
              <a:rPr lang="ru-RU" sz="1600" dirty="0" smtClean="0">
                <a:latin typeface="Times New Roman" pitchFamily="18" charset="0"/>
                <a:cs typeface="Times New Roman" pitchFamily="18" charset="0"/>
              </a:rPr>
              <a:t>, его содержание тоже может быть дифференцировано: задания по разграничению полномочий уровней власти выполняются хуже, чем по разграничению полномочий между органами власти. Если оно проверяет знание функций органов государственной власти, отнесенных к разным ветвям власти (Правительство РФ, Суды РФ, Федеральное собрание РФ, Президент РФ), то оно выполняется лучше, чем в случае выделения во второй колонке задания двух палат Федерального собрания и, соответственно, разграничения полномочий между ними. Проблема с выполнением </a:t>
            </a:r>
            <a:r>
              <a:rPr lang="ru-RU" sz="1600" b="1" dirty="0" smtClean="0">
                <a:latin typeface="Times New Roman" pitchFamily="18" charset="0"/>
                <a:cs typeface="Times New Roman" pitchFamily="18" charset="0"/>
              </a:rPr>
              <a:t>заданий 12, 13</a:t>
            </a:r>
            <a:r>
              <a:rPr lang="ru-RU" sz="1600" dirty="0" smtClean="0">
                <a:latin typeface="Times New Roman" pitchFamily="18" charset="0"/>
                <a:cs typeface="Times New Roman" pitchFamily="18" charset="0"/>
              </a:rPr>
              <a:t> очевидна: с ними нельзя справиться ни на основании жизненного опыта, ни на основании общего кругозора, задание требует детальной и ответственной работы с содержанием  Конституции  РФ.</a:t>
            </a:r>
          </a:p>
          <a:p>
            <a:pPr marL="36000" indent="0" algn="just">
              <a:spcBef>
                <a:spcPts val="0"/>
              </a:spcBef>
            </a:pPr>
            <a:r>
              <a:rPr lang="ru-RU" sz="1600" dirty="0" smtClean="0">
                <a:latin typeface="Times New Roman" pitchFamily="18" charset="0"/>
                <a:cs typeface="Times New Roman" pitchFamily="18" charset="0"/>
              </a:rPr>
              <a:t>Проблема владения базовым понятийным аппаратом социальных наук отсутствует у участников экзамена, попавших в 3 и 4 анализируемые категории.</a:t>
            </a:r>
          </a:p>
          <a:p>
            <a:pPr marL="36000" lvl="0" indent="0" algn="just">
              <a:spcBef>
                <a:spcPts val="0"/>
              </a:spcBef>
            </a:pP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7504" y="0"/>
            <a:ext cx="9036496" cy="548680"/>
          </a:xfrm>
        </p:spPr>
        <p:style>
          <a:lnRef idx="3">
            <a:schemeClr val="lt1"/>
          </a:lnRef>
          <a:fillRef idx="1">
            <a:schemeClr val="accent6"/>
          </a:fillRef>
          <a:effectRef idx="1">
            <a:schemeClr val="accent6"/>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400" dirty="0" smtClean="0"/>
              <a:t>Содержательный анализ выполнения заданий </a:t>
            </a:r>
            <a:r>
              <a:rPr lang="ru-RU" sz="2400" b="1" dirty="0" smtClean="0"/>
              <a:t>2 части КИМ ЕГЭ</a:t>
            </a:r>
            <a:r>
              <a:rPr lang="ru-RU" sz="2400" dirty="0" smtClean="0"/>
              <a:t/>
            </a:r>
            <a:br>
              <a:rPr lang="ru-RU" sz="2400" dirty="0" smtClean="0"/>
            </a:br>
            <a:r>
              <a:rPr lang="ru-RU" sz="2800" dirty="0" smtClean="0"/>
              <a:t/>
            </a:r>
            <a:br>
              <a:rPr lang="ru-RU" sz="2800" dirty="0" smtClean="0"/>
            </a:br>
            <a:endParaRPr lang="ru-RU" sz="2800" dirty="0"/>
          </a:p>
        </p:txBody>
      </p:sp>
      <p:sp>
        <p:nvSpPr>
          <p:cNvPr id="4" name="Содержимое 3"/>
          <p:cNvSpPr>
            <a:spLocks noGrp="1"/>
          </p:cNvSpPr>
          <p:nvPr>
            <p:ph idx="1"/>
          </p:nvPr>
        </p:nvSpPr>
        <p:spPr>
          <a:xfrm>
            <a:off x="179512" y="692696"/>
            <a:ext cx="8856984" cy="6048672"/>
          </a:xfrm>
        </p:spPr>
        <p:style>
          <a:lnRef idx="2">
            <a:schemeClr val="accent2"/>
          </a:lnRef>
          <a:fillRef idx="1">
            <a:schemeClr val="lt1"/>
          </a:fillRef>
          <a:effectRef idx="0">
            <a:schemeClr val="accent2"/>
          </a:effectRef>
          <a:fontRef idx="minor">
            <a:schemeClr val="dk1"/>
          </a:fontRef>
        </p:style>
        <p:txBody>
          <a:bodyPr>
            <a:noAutofit/>
          </a:bodyPr>
          <a:lstStyle/>
          <a:p>
            <a:pPr marL="36000" indent="0" algn="just">
              <a:spcBef>
                <a:spcPts val="0"/>
              </a:spcBef>
              <a:buNone/>
            </a:pPr>
            <a:r>
              <a:rPr lang="ru-RU" sz="2000" dirty="0" smtClean="0">
                <a:latin typeface="Times New Roman" pitchFamily="18" charset="0"/>
                <a:cs typeface="Times New Roman" pitchFamily="18" charset="0"/>
              </a:rPr>
              <a:t>В среднем по Тюменской области особую сложность среди заданий с развернутым ответом базового уровня сложности представляют </a:t>
            </a:r>
            <a:r>
              <a:rPr lang="ru-RU" sz="2000" b="1" dirty="0" smtClean="0">
                <a:latin typeface="Times New Roman" pitchFamily="18" charset="0"/>
                <a:cs typeface="Times New Roman" pitchFamily="18" charset="0"/>
              </a:rPr>
              <a:t>задания 18 и 23, </a:t>
            </a:r>
            <a:r>
              <a:rPr lang="ru-RU" sz="2000" dirty="0" smtClean="0">
                <a:latin typeface="Times New Roman" pitchFamily="18" charset="0"/>
                <a:cs typeface="Times New Roman" pitchFamily="18" charset="0"/>
              </a:rPr>
              <a:t>что заставляет говорить о недостаточном уровне владения  базовым понятийным аппаратом социальных наук.</a:t>
            </a:r>
          </a:p>
          <a:p>
            <a:pPr marL="36000" indent="0">
              <a:spcBef>
                <a:spcPts val="0"/>
              </a:spcBef>
              <a:buNone/>
            </a:pPr>
            <a:r>
              <a:rPr lang="ru-RU" sz="2000" b="1" dirty="0" smtClean="0">
                <a:latin typeface="Times New Roman" pitchFamily="18" charset="0"/>
                <a:cs typeface="Times New Roman" pitchFamily="18" charset="0"/>
              </a:rPr>
              <a:t>	Пример задания 18 в 2023 году</a:t>
            </a:r>
            <a:endParaRPr lang="ru-RU" sz="2000" dirty="0" smtClean="0">
              <a:latin typeface="Times New Roman" pitchFamily="18" charset="0"/>
              <a:cs typeface="Times New Roman" pitchFamily="18" charset="0"/>
            </a:endParaRPr>
          </a:p>
          <a:p>
            <a:pPr marL="36000" indent="0">
              <a:spcBef>
                <a:spcPts val="0"/>
              </a:spcBef>
              <a:buNone/>
            </a:pPr>
            <a:r>
              <a:rPr lang="ru-RU" sz="2000" dirty="0" smtClean="0">
                <a:latin typeface="Times New Roman" pitchFamily="18" charset="0"/>
                <a:cs typeface="Times New Roman" pitchFamily="18" charset="0"/>
              </a:rPr>
              <a:t>В тексте упомянуты ключевые понятия социально-гуманитарных наук. Используя обществоведческие знания, </a:t>
            </a:r>
          </a:p>
          <a:p>
            <a:pPr marL="36000" indent="0">
              <a:spcBef>
                <a:spcPts val="0"/>
              </a:spcBef>
              <a:buNone/>
            </a:pPr>
            <a:r>
              <a:rPr lang="ru-RU" sz="2000" dirty="0" smtClean="0">
                <a:latin typeface="Times New Roman" pitchFamily="18" charset="0"/>
                <a:cs typeface="Times New Roman" pitchFamily="18" charset="0"/>
              </a:rPr>
              <a:t>– укажите не менее трёх основных признаков политической партии как общественного объединения / политического института; </a:t>
            </a:r>
          </a:p>
          <a:p>
            <a:pPr marL="36000" indent="0">
              <a:spcBef>
                <a:spcPts val="0"/>
              </a:spcBef>
              <a:buNone/>
            </a:pPr>
            <a:r>
              <a:rPr lang="ru-RU" sz="2000" dirty="0" smtClean="0">
                <a:latin typeface="Times New Roman" pitchFamily="18" charset="0"/>
                <a:cs typeface="Times New Roman" pitchFamily="18" charset="0"/>
              </a:rPr>
              <a:t>– объясните связь политической культуры общества с любым из упомянутых автором проявлений электорального поведения.</a:t>
            </a:r>
          </a:p>
          <a:p>
            <a:pPr marL="36000" indent="0">
              <a:spcBef>
                <a:spcPts val="0"/>
              </a:spcBef>
              <a:buNone/>
            </a:pPr>
            <a:r>
              <a:rPr lang="ru-RU" sz="2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(Объяснение может быть дано в одном или нескольких распространённых предложениях.)</a:t>
            </a:r>
            <a:endParaRPr lang="ru-RU" sz="2000" dirty="0" smtClean="0">
              <a:latin typeface="Times New Roman" pitchFamily="18" charset="0"/>
              <a:cs typeface="Times New Roman" pitchFamily="18" charset="0"/>
            </a:endParaRPr>
          </a:p>
          <a:p>
            <a:pPr marL="36000" lvl="0" indent="0" algn="just">
              <a:spcBef>
                <a:spcPts val="0"/>
              </a:spcBef>
              <a:buNone/>
            </a:pP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79512" y="116632"/>
            <a:ext cx="8712968" cy="936104"/>
          </a:xfrm>
        </p:spPr>
        <p:style>
          <a:lnRef idx="3">
            <a:schemeClr val="lt1"/>
          </a:lnRef>
          <a:fillRef idx="1">
            <a:schemeClr val="accent6"/>
          </a:fillRef>
          <a:effectRef idx="1">
            <a:schemeClr val="accent6"/>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400" dirty="0" smtClean="0"/>
              <a:t>Содержательный анализ выполнения заданий </a:t>
            </a:r>
            <a:br>
              <a:rPr lang="ru-RU" sz="2400" dirty="0" smtClean="0"/>
            </a:br>
            <a:r>
              <a:rPr lang="ru-RU" sz="2400" b="1" dirty="0" smtClean="0"/>
              <a:t>2 части КИМ ЕГЭ</a:t>
            </a:r>
            <a:r>
              <a:rPr lang="ru-RU" sz="2400" dirty="0" smtClean="0"/>
              <a:t/>
            </a:r>
            <a:br>
              <a:rPr lang="ru-RU" sz="2400" dirty="0" smtClean="0"/>
            </a:br>
            <a:r>
              <a:rPr lang="ru-RU" sz="2800" dirty="0" smtClean="0"/>
              <a:t/>
            </a:r>
            <a:br>
              <a:rPr lang="ru-RU" sz="2800" dirty="0" smtClean="0"/>
            </a:br>
            <a:endParaRPr lang="ru-RU" sz="2800" dirty="0"/>
          </a:p>
        </p:txBody>
      </p:sp>
      <p:graphicFrame>
        <p:nvGraphicFramePr>
          <p:cNvPr id="6" name="Таблица 5"/>
          <p:cNvGraphicFramePr>
            <a:graphicFrameLocks noGrp="1"/>
          </p:cNvGraphicFramePr>
          <p:nvPr/>
        </p:nvGraphicFramePr>
        <p:xfrm>
          <a:off x="467544" y="1196752"/>
          <a:ext cx="8352928" cy="5472608"/>
        </p:xfrm>
        <a:graphic>
          <a:graphicData uri="http://schemas.openxmlformats.org/drawingml/2006/table">
            <a:tbl>
              <a:tblPr/>
              <a:tblGrid>
                <a:gridCol w="7445681"/>
                <a:gridCol w="907247"/>
              </a:tblGrid>
              <a:tr h="497510">
                <a:tc>
                  <a:txBody>
                    <a:bodyPr/>
                    <a:lstStyle/>
                    <a:p>
                      <a:pPr algn="ctr">
                        <a:spcAft>
                          <a:spcPts val="0"/>
                        </a:spcAft>
                        <a:tabLst>
                          <a:tab pos="540385" algn="l"/>
                        </a:tabLst>
                      </a:pPr>
                      <a:r>
                        <a:rPr lang="ru-RU" sz="1600" b="1" dirty="0">
                          <a:latin typeface="Times New Roman"/>
                          <a:ea typeface="Calibri"/>
                        </a:rPr>
                        <a:t>Содержание верного ответа и указания по оцениванию</a:t>
                      </a:r>
                      <a:endParaRPr lang="ru-RU" sz="1600" dirty="0">
                        <a:latin typeface="Times New Roman"/>
                        <a:ea typeface="Calibri"/>
                      </a:endParaRPr>
                    </a:p>
                    <a:p>
                      <a:pPr algn="ctr">
                        <a:spcAft>
                          <a:spcPts val="0"/>
                        </a:spcAft>
                        <a:tabLst>
                          <a:tab pos="540385" algn="l"/>
                        </a:tabLst>
                      </a:pPr>
                      <a:r>
                        <a:rPr lang="ru-RU" sz="1600" dirty="0">
                          <a:latin typeface="Times New Roman"/>
                          <a:ea typeface="Calibri"/>
                        </a:rPr>
                        <a:t>(допускаются иные формулировки ответа, не искажающие его смысла)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540385" algn="l"/>
                        </a:tabLst>
                      </a:pPr>
                      <a:r>
                        <a:rPr lang="ru-RU" sz="1600" b="1">
                          <a:latin typeface="Times New Roman"/>
                          <a:ea typeface="Calibri"/>
                        </a:rPr>
                        <a:t>Баллы</a:t>
                      </a:r>
                      <a:endParaRPr lang="ru-RU" sz="16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5098">
                <a:tc>
                  <a:txBody>
                    <a:bodyPr/>
                    <a:lstStyle/>
                    <a:p>
                      <a:pPr algn="just">
                        <a:spcAft>
                          <a:spcPts val="0"/>
                        </a:spcAft>
                        <a:tabLst>
                          <a:tab pos="540385" algn="l"/>
                        </a:tabLst>
                      </a:pPr>
                      <a:r>
                        <a:rPr lang="ru-RU" sz="1600" dirty="0">
                          <a:latin typeface="Times New Roman"/>
                          <a:ea typeface="Calibri"/>
                        </a:rPr>
                        <a:t>В правильном ответе должны быть следующие элементы: </a:t>
                      </a:r>
                    </a:p>
                    <a:p>
                      <a:pPr algn="just">
                        <a:spcAft>
                          <a:spcPts val="0"/>
                        </a:spcAft>
                        <a:tabLst>
                          <a:tab pos="540385" algn="l"/>
                        </a:tabLst>
                      </a:pPr>
                      <a:r>
                        <a:rPr lang="ru-RU" sz="1600" dirty="0">
                          <a:latin typeface="Times New Roman"/>
                          <a:ea typeface="Calibri"/>
                        </a:rPr>
                        <a:t>1) основные признаки политической партии как общественного объединения, например:</a:t>
                      </a:r>
                    </a:p>
                    <a:p>
                      <a:pPr algn="just">
                        <a:spcAft>
                          <a:spcPts val="0"/>
                        </a:spcAft>
                        <a:tabLst>
                          <a:tab pos="540385" algn="l"/>
                        </a:tabLst>
                      </a:pPr>
                      <a:r>
                        <a:rPr lang="ru-RU" sz="1600" dirty="0">
                          <a:latin typeface="Times New Roman"/>
                          <a:ea typeface="Calibri"/>
                        </a:rPr>
                        <a:t>– стремление к завоеванию и осуществлению власти в интересах поддерживающей её группы населения;</a:t>
                      </a:r>
                    </a:p>
                    <a:p>
                      <a:pPr algn="just">
                        <a:spcAft>
                          <a:spcPts val="0"/>
                        </a:spcAft>
                        <a:tabLst>
                          <a:tab pos="540385" algn="l"/>
                        </a:tabLst>
                      </a:pPr>
                      <a:r>
                        <a:rPr lang="ru-RU" sz="1600" dirty="0">
                          <a:latin typeface="Times New Roman"/>
                          <a:ea typeface="Calibri"/>
                        </a:rPr>
                        <a:t>– устойчивая организация; </a:t>
                      </a:r>
                    </a:p>
                    <a:p>
                      <a:pPr algn="just">
                        <a:spcAft>
                          <a:spcPts val="0"/>
                        </a:spcAft>
                        <a:tabLst>
                          <a:tab pos="540385" algn="l"/>
                        </a:tabLst>
                      </a:pPr>
                      <a:r>
                        <a:rPr lang="ru-RU" sz="1600" dirty="0">
                          <a:latin typeface="Times New Roman"/>
                          <a:ea typeface="Calibri"/>
                        </a:rPr>
                        <a:t>– идейно-политическая ориентация;</a:t>
                      </a:r>
                    </a:p>
                    <a:p>
                      <a:pPr algn="just">
                        <a:spcAft>
                          <a:spcPts val="0"/>
                        </a:spcAft>
                        <a:tabLst>
                          <a:tab pos="540385" algn="l"/>
                        </a:tabLst>
                      </a:pPr>
                      <a:r>
                        <a:rPr lang="ru-RU" sz="1600" dirty="0">
                          <a:latin typeface="Times New Roman"/>
                          <a:ea typeface="Calibri"/>
                        </a:rPr>
                        <a:t>– нацеленность на привлечение новых сторонников и др.; </a:t>
                      </a:r>
                    </a:p>
                    <a:p>
                      <a:pPr algn="just">
                        <a:spcAft>
                          <a:spcPts val="0"/>
                        </a:spcAft>
                        <a:tabLst>
                          <a:tab pos="540385" algn="l"/>
                        </a:tabLst>
                      </a:pPr>
                      <a:r>
                        <a:rPr lang="ru-RU" sz="1600" dirty="0">
                          <a:latin typeface="Times New Roman"/>
                          <a:ea typeface="Calibri"/>
                        </a:rPr>
                        <a:t>(Основные признаки могут быть приведены в иных близких по смыслу формулировках. Может быть приведён любой другой признак. </a:t>
                      </a:r>
                    </a:p>
                    <a:p>
                      <a:pPr algn="just">
                        <a:spcAft>
                          <a:spcPts val="0"/>
                        </a:spcAft>
                        <a:tabLst>
                          <a:tab pos="540385" algn="l"/>
                        </a:tabLst>
                      </a:pPr>
                      <a:r>
                        <a:rPr lang="ru-RU" sz="1600" i="1" dirty="0">
                          <a:latin typeface="Times New Roman"/>
                          <a:ea typeface="Calibri"/>
                        </a:rPr>
                        <a:t>Данный элемент ответа засчитывается только при указании трёх или более признаков, из которых два должны быть из приведённого перечня, при отсутствии неверных позиций.) </a:t>
                      </a:r>
                      <a:endParaRPr lang="ru-RU" sz="1600" dirty="0">
                        <a:latin typeface="Times New Roman"/>
                        <a:ea typeface="Calibri"/>
                      </a:endParaRPr>
                    </a:p>
                    <a:p>
                      <a:pPr algn="just">
                        <a:spcAft>
                          <a:spcPts val="0"/>
                        </a:spcAft>
                        <a:tabLst>
                          <a:tab pos="540385" algn="l"/>
                        </a:tabLst>
                      </a:pPr>
                      <a:r>
                        <a:rPr lang="ru-RU" sz="1600" dirty="0">
                          <a:latin typeface="Times New Roman"/>
                          <a:ea typeface="Calibri"/>
                        </a:rPr>
                        <a:t>2) объяснение с опорой на положения текста, например: в условиях низкого уровня политической культуры общества проведение предвыборной кампании сопряжено с использованием «чёрного пиара», манипуляцией общественным мнением, подкупом избирателей и др. </a:t>
                      </a:r>
                    </a:p>
                    <a:p>
                      <a:pPr algn="just">
                        <a:spcAft>
                          <a:spcPts val="0"/>
                        </a:spcAft>
                        <a:tabLst>
                          <a:tab pos="540385" algn="l"/>
                        </a:tabLst>
                      </a:pPr>
                      <a:r>
                        <a:rPr lang="ru-RU" sz="1600" dirty="0">
                          <a:latin typeface="Times New Roman"/>
                          <a:ea typeface="Calibri"/>
                        </a:rPr>
                        <a:t>(Может быть приведено другое корректное объяснение. </a:t>
                      </a:r>
                    </a:p>
                    <a:p>
                      <a:pPr algn="just">
                        <a:spcAft>
                          <a:spcPts val="0"/>
                        </a:spcAft>
                        <a:tabLst>
                          <a:tab pos="540385" algn="l"/>
                        </a:tabLst>
                      </a:pPr>
                      <a:r>
                        <a:rPr lang="ru-RU" sz="1600" i="1" dirty="0">
                          <a:latin typeface="Times New Roman"/>
                          <a:ea typeface="Calibri"/>
                        </a:rPr>
                        <a:t>Объяснение связи политической культуры с не упомянутым автором проявлением электорального поведения не засчитывается при оценивании.)</a:t>
                      </a:r>
                      <a:endParaRPr lang="ru-RU" sz="16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540385" algn="l"/>
                        </a:tabLst>
                      </a:pPr>
                      <a:endParaRPr lang="ru-RU" sz="16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7504" y="0"/>
            <a:ext cx="9036496" cy="548680"/>
          </a:xfrm>
        </p:spPr>
        <p:style>
          <a:lnRef idx="3">
            <a:schemeClr val="lt1"/>
          </a:lnRef>
          <a:fillRef idx="1">
            <a:schemeClr val="accent6"/>
          </a:fillRef>
          <a:effectRef idx="1">
            <a:schemeClr val="accent6"/>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400" dirty="0" smtClean="0"/>
              <a:t>Содержательный анализ выполнения заданий </a:t>
            </a:r>
            <a:r>
              <a:rPr lang="ru-RU" sz="2400" b="1" dirty="0" smtClean="0"/>
              <a:t>2 части КИМ ЕГЭ</a:t>
            </a:r>
            <a:r>
              <a:rPr lang="ru-RU" sz="2400" dirty="0" smtClean="0"/>
              <a:t/>
            </a:r>
            <a:br>
              <a:rPr lang="ru-RU" sz="2400" dirty="0" smtClean="0"/>
            </a:br>
            <a:r>
              <a:rPr lang="ru-RU" sz="2800" dirty="0" smtClean="0"/>
              <a:t/>
            </a:r>
            <a:br>
              <a:rPr lang="ru-RU" sz="2800" dirty="0" smtClean="0"/>
            </a:br>
            <a:endParaRPr lang="ru-RU" sz="2800" dirty="0"/>
          </a:p>
        </p:txBody>
      </p:sp>
      <p:sp>
        <p:nvSpPr>
          <p:cNvPr id="4" name="Содержимое 3"/>
          <p:cNvSpPr>
            <a:spLocks noGrp="1"/>
          </p:cNvSpPr>
          <p:nvPr>
            <p:ph idx="1"/>
          </p:nvPr>
        </p:nvSpPr>
        <p:spPr>
          <a:xfrm>
            <a:off x="179512" y="692696"/>
            <a:ext cx="8856984" cy="6048672"/>
          </a:xfrm>
        </p:spPr>
        <p:style>
          <a:lnRef idx="2">
            <a:schemeClr val="accent2"/>
          </a:lnRef>
          <a:fillRef idx="1">
            <a:schemeClr val="lt1"/>
          </a:fillRef>
          <a:effectRef idx="0">
            <a:schemeClr val="accent2"/>
          </a:effectRef>
          <a:fontRef idx="minor">
            <a:schemeClr val="dk1"/>
          </a:fontRef>
        </p:style>
        <p:txBody>
          <a:bodyPr>
            <a:noAutofit/>
          </a:bodyPr>
          <a:lstStyle/>
          <a:p>
            <a:pPr marL="72000" indent="0" algn="just">
              <a:spcBef>
                <a:spcPts val="0"/>
              </a:spcBef>
              <a:buNone/>
            </a:pPr>
            <a:r>
              <a:rPr lang="ru-RU" sz="1800" b="1" dirty="0" smtClean="0">
                <a:latin typeface="Times New Roman" pitchFamily="18" charset="0"/>
                <a:cs typeface="Times New Roman" pitchFamily="18" charset="0"/>
              </a:rPr>
              <a:t>	Задание 18 </a:t>
            </a:r>
            <a:r>
              <a:rPr lang="ru-RU" sz="1800" dirty="0" smtClean="0">
                <a:latin typeface="Times New Roman" pitchFamily="18" charset="0"/>
                <a:cs typeface="Times New Roman" pitchFamily="18" charset="0"/>
              </a:rPr>
              <a:t>крайне слабо выполнено участниками 1 анализируемой группы.</a:t>
            </a:r>
            <a:r>
              <a:rPr lang="ru-RU" sz="1800" b="1"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Можно отметить, что подавляющая часть экзаменуемых в категории к заданию не приступало. Формат задания не отработан, встречались ответы, где вместо трех требуемых позиций указывалась одна или две, повторялось родовое понятие, используемое в формулировке задания. В открытом варианте 320, например, указывалось, что политическая партия – это общественная организация или политический институт.</a:t>
            </a:r>
          </a:p>
          <a:p>
            <a:pPr marL="72000" indent="0" algn="just">
              <a:spcBef>
                <a:spcPts val="0"/>
              </a:spcBef>
              <a:buNone/>
            </a:pPr>
            <a:r>
              <a:rPr lang="ru-RU" sz="1800" dirty="0" smtClean="0">
                <a:latin typeface="Times New Roman" pitchFamily="18" charset="0"/>
                <a:cs typeface="Times New Roman" pitchFamily="18" charset="0"/>
              </a:rPr>
              <a:t>	 Даже в работах, где присутствовало </a:t>
            </a:r>
            <a:r>
              <a:rPr lang="ru-RU" sz="1800" b="1" dirty="0" smtClean="0">
                <a:latin typeface="Times New Roman" pitchFamily="18" charset="0"/>
                <a:cs typeface="Times New Roman" pitchFamily="18" charset="0"/>
              </a:rPr>
              <a:t>задание 18,</a:t>
            </a:r>
            <a:r>
              <a:rPr lang="ru-RU" sz="1800" dirty="0" smtClean="0">
                <a:latin typeface="Times New Roman" pitchFamily="18" charset="0"/>
                <a:cs typeface="Times New Roman" pitchFamily="18" charset="0"/>
              </a:rPr>
              <a:t> оно состояло из одного элемента, без попытки ответить на второй вопрос. Это является следствием недостаточного навыка поиска информации в источниках различного типа, когда наличие в задании принципиально другого элемента с опорой на слова автора просто игнорируется. При условии достаточного уровня работы с текстом в </a:t>
            </a:r>
            <a:r>
              <a:rPr lang="ru-RU" sz="1800" b="1" dirty="0" smtClean="0">
                <a:latin typeface="Times New Roman" pitchFamily="18" charset="0"/>
                <a:cs typeface="Times New Roman" pitchFamily="18" charset="0"/>
              </a:rPr>
              <a:t>задании 17</a:t>
            </a:r>
            <a:r>
              <a:rPr lang="ru-RU" sz="1800" dirty="0" smtClean="0">
                <a:latin typeface="Times New Roman" pitchFamily="18" charset="0"/>
                <a:cs typeface="Times New Roman" pitchFamily="18" charset="0"/>
              </a:rPr>
              <a:t> можно говорить именно о невнимательном чтении задания, непонимании того, что опора на текст дает основу для его выполнения.</a:t>
            </a:r>
          </a:p>
          <a:p>
            <a:pPr marL="72000" indent="0" algn="just">
              <a:spcBef>
                <a:spcPts val="0"/>
              </a:spcBef>
              <a:buNone/>
            </a:pPr>
            <a:r>
              <a:rPr lang="ru-RU" sz="1800" dirty="0" smtClean="0">
                <a:latin typeface="Times New Roman" pitchFamily="18" charset="0"/>
                <a:cs typeface="Times New Roman" pitchFamily="18" charset="0"/>
              </a:rPr>
              <a:t>	Затруднения в 1 группе вызвали понятия во всех трех вариантах основного дня, существенной разницы в выполнении в зависимости от варианта не наблюдается. При попытке проанализировать причины затруднений приходится признать – эта категория участников экзамена просто не знает сущностных характеристик основных понятий курса, ошибки в выполнении всех трех вариантов были грубыми, формулирование признаков понятия давалось на уровне обыденных представлений. </a:t>
            </a:r>
          </a:p>
          <a:p>
            <a:pPr>
              <a:buNone/>
            </a:pPr>
            <a:r>
              <a:rPr lang="ru-RU" sz="2000" dirty="0" smtClean="0"/>
              <a:t>	</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7504" y="0"/>
            <a:ext cx="9036496" cy="548680"/>
          </a:xfrm>
        </p:spPr>
        <p:style>
          <a:lnRef idx="3">
            <a:schemeClr val="lt1"/>
          </a:lnRef>
          <a:fillRef idx="1">
            <a:schemeClr val="accent6"/>
          </a:fillRef>
          <a:effectRef idx="1">
            <a:schemeClr val="accent6"/>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400" dirty="0" smtClean="0"/>
              <a:t>Содержательный анализ выполнения заданий </a:t>
            </a:r>
            <a:r>
              <a:rPr lang="ru-RU" sz="2400" b="1" dirty="0" smtClean="0"/>
              <a:t>2 части КИМ ЕГЭ</a:t>
            </a:r>
            <a:r>
              <a:rPr lang="ru-RU" sz="2400" dirty="0" smtClean="0"/>
              <a:t/>
            </a:r>
            <a:br>
              <a:rPr lang="ru-RU" sz="2400" dirty="0" smtClean="0"/>
            </a:br>
            <a:r>
              <a:rPr lang="ru-RU" sz="2800" dirty="0" smtClean="0"/>
              <a:t/>
            </a:r>
            <a:br>
              <a:rPr lang="ru-RU" sz="2800" dirty="0" smtClean="0"/>
            </a:br>
            <a:endParaRPr lang="ru-RU" sz="2800" dirty="0"/>
          </a:p>
        </p:txBody>
      </p:sp>
      <p:sp>
        <p:nvSpPr>
          <p:cNvPr id="4" name="Содержимое 3"/>
          <p:cNvSpPr>
            <a:spLocks noGrp="1"/>
          </p:cNvSpPr>
          <p:nvPr>
            <p:ph idx="1"/>
          </p:nvPr>
        </p:nvSpPr>
        <p:spPr>
          <a:xfrm>
            <a:off x="107504" y="620688"/>
            <a:ext cx="8928992" cy="6237312"/>
          </a:xfrm>
        </p:spPr>
        <p:style>
          <a:lnRef idx="2">
            <a:schemeClr val="accent2"/>
          </a:lnRef>
          <a:fillRef idx="1">
            <a:schemeClr val="lt1"/>
          </a:fillRef>
          <a:effectRef idx="0">
            <a:schemeClr val="accent2"/>
          </a:effectRef>
          <a:fontRef idx="minor">
            <a:schemeClr val="dk1"/>
          </a:fontRef>
        </p:style>
        <p:txBody>
          <a:bodyPr>
            <a:noAutofit/>
          </a:bodyPr>
          <a:lstStyle/>
          <a:p>
            <a:pPr marL="36000" indent="0" algn="just">
              <a:spcBef>
                <a:spcPts val="0"/>
              </a:spcBef>
              <a:buNone/>
            </a:pPr>
            <a:r>
              <a:rPr lang="ru-RU" sz="2000" dirty="0" smtClean="0"/>
              <a:t>              </a:t>
            </a:r>
            <a:r>
              <a:rPr lang="ru-RU" sz="1600" dirty="0" smtClean="0">
                <a:latin typeface="Times New Roman" pitchFamily="18" charset="0"/>
                <a:cs typeface="Times New Roman" pitchFamily="18" charset="0"/>
              </a:rPr>
              <a:t>Во 2 категории</a:t>
            </a:r>
            <a:r>
              <a:rPr lang="ru-RU" sz="1600" b="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уровень выполнения </a:t>
            </a:r>
            <a:r>
              <a:rPr lang="ru-RU" sz="1600" b="1" dirty="0" smtClean="0">
                <a:latin typeface="Times New Roman" pitchFamily="18" charset="0"/>
                <a:cs typeface="Times New Roman" pitchFamily="18" charset="0"/>
              </a:rPr>
              <a:t>задания 18</a:t>
            </a:r>
            <a:r>
              <a:rPr lang="ru-RU" sz="1600" dirty="0" smtClean="0">
                <a:latin typeface="Times New Roman" pitchFamily="18" charset="0"/>
                <a:cs typeface="Times New Roman" pitchFamily="18" charset="0"/>
              </a:rPr>
              <a:t> значительно выше, хотя и не достаточно, значительное количество работ представляло собой раскрытие признаков понятия либо в неполном объеме, либо с неточностями. 27,6% экзаменуемых получили за задание один балл, как правило, за 1 элемент.  В этой тестовой категории уровень выполнения по вариантам отличался, качество работы зависело от содержательного модуля, к которому относилось понятие. Успешнее всего приводились характеристики понятия «политическая партия» (вар 320), хуже всего – понятия «социальный институт». </a:t>
            </a:r>
          </a:p>
          <a:p>
            <a:pPr marL="36000" indent="0" algn="just">
              <a:spcBef>
                <a:spcPts val="0"/>
              </a:spcBef>
              <a:buNone/>
            </a:pPr>
            <a:r>
              <a:rPr lang="ru-RU" sz="1600" dirty="0" smtClean="0">
                <a:latin typeface="Times New Roman" pitchFamily="18" charset="0"/>
                <a:cs typeface="Times New Roman" pitchFamily="18" charset="0"/>
              </a:rPr>
              <a:t>	Недостаточный уровень умения выявлять причинно-следственные, функциональные, иерархические и другие связи социальных объектов и процессов приводит к серьезным затруднениям в формулировании объяснения связи или зависимости социальных объектов/явлений при выполнении 2 элемента </a:t>
            </a:r>
            <a:r>
              <a:rPr lang="ru-RU" sz="1600" b="1" dirty="0" smtClean="0">
                <a:latin typeface="Times New Roman" pitchFamily="18" charset="0"/>
                <a:cs typeface="Times New Roman" pitchFamily="18" charset="0"/>
              </a:rPr>
              <a:t>задания 18</a:t>
            </a:r>
            <a:r>
              <a:rPr lang="ru-RU" sz="1600" dirty="0" smtClean="0">
                <a:latin typeface="Times New Roman" pitchFamily="18" charset="0"/>
                <a:cs typeface="Times New Roman" pitchFamily="18" charset="0"/>
              </a:rPr>
              <a:t>. Эти затруднения отмечаются в работах участников ЕГЭ 1,2,3 тестовых категорий. В вариантах 319 и 321 это выражалось  в произвольном формулировании ответа на 2 вопрос </a:t>
            </a:r>
            <a:r>
              <a:rPr lang="ru-RU" sz="1600" b="1" dirty="0" smtClean="0">
                <a:latin typeface="Times New Roman" pitchFamily="18" charset="0"/>
                <a:cs typeface="Times New Roman" pitchFamily="18" charset="0"/>
              </a:rPr>
              <a:t>задания 18</a:t>
            </a:r>
            <a:r>
              <a:rPr lang="ru-RU" sz="1600" dirty="0" smtClean="0">
                <a:latin typeface="Times New Roman" pitchFamily="18" charset="0"/>
                <a:cs typeface="Times New Roman" pitchFamily="18" charset="0"/>
              </a:rPr>
              <a:t>, без опоры на текст. В работе с вариантом 320 (открытый вариант) участники ЕГЭ, выполнявшие этот элемент задания, почти всегда обращались к такому проявлению электорального поведения как участие в выборах, находя позицию в тексте. Но раскрыть связь участия в выборах с политической культурой не могли, возможно, затрудняясь в понимании термина «политическая культура». В 3 и 4 группе участники ЕГЭ значительно лучше ориентировались в признаках понятий, почти всегда приводили такую важнейшую характеристику политической партии как нацеленность на обретение власти. В 3 группе уровень выполнения значительно ниже за счет небрежного отношения к формулировкам, что повышало количество некорректных признаков, неточностей и затрудняет выставление балла за первый элемент задания. Но и в этих категориях есть затруднения в выполнении 2 элемента задания: выполнение без опоры на текст, отсутствие логики в объяснении, часто нераскрыты были функциональные связи, складывалось впечатление, что эксперт должен догадаться о том, что автору работы представляется очевидным.</a:t>
            </a:r>
          </a:p>
          <a:p>
            <a:pPr marL="36000" lvl="0" indent="0" algn="just">
              <a:spcBef>
                <a:spcPts val="0"/>
              </a:spcBef>
              <a:buNone/>
            </a:pP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7504" y="0"/>
            <a:ext cx="9036496" cy="548680"/>
          </a:xfrm>
        </p:spPr>
        <p:style>
          <a:lnRef idx="3">
            <a:schemeClr val="lt1"/>
          </a:lnRef>
          <a:fillRef idx="1">
            <a:schemeClr val="accent6"/>
          </a:fillRef>
          <a:effectRef idx="1">
            <a:schemeClr val="accent6"/>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400" dirty="0" smtClean="0"/>
              <a:t>Содержательный анализ выполнения заданий </a:t>
            </a:r>
            <a:r>
              <a:rPr lang="ru-RU" sz="2400" b="1" dirty="0" smtClean="0"/>
              <a:t>2 части КИМ ЕГЭ</a:t>
            </a:r>
            <a:r>
              <a:rPr lang="ru-RU" sz="2400" dirty="0" smtClean="0"/>
              <a:t/>
            </a:r>
            <a:br>
              <a:rPr lang="ru-RU" sz="2400" dirty="0" smtClean="0"/>
            </a:br>
            <a:r>
              <a:rPr lang="ru-RU" sz="2800" dirty="0" smtClean="0"/>
              <a:t/>
            </a:r>
            <a:br>
              <a:rPr lang="ru-RU" sz="2800" dirty="0" smtClean="0"/>
            </a:br>
            <a:endParaRPr lang="ru-RU" sz="2800" dirty="0"/>
          </a:p>
        </p:txBody>
      </p:sp>
      <p:sp>
        <p:nvSpPr>
          <p:cNvPr id="4" name="Содержимое 3"/>
          <p:cNvSpPr>
            <a:spLocks noGrp="1"/>
          </p:cNvSpPr>
          <p:nvPr>
            <p:ph idx="1"/>
          </p:nvPr>
        </p:nvSpPr>
        <p:spPr>
          <a:xfrm>
            <a:off x="107504" y="620688"/>
            <a:ext cx="8928992" cy="6237312"/>
          </a:xfrm>
        </p:spPr>
        <p:style>
          <a:lnRef idx="2">
            <a:schemeClr val="accent2"/>
          </a:lnRef>
          <a:fillRef idx="1">
            <a:schemeClr val="lt1"/>
          </a:fillRef>
          <a:effectRef idx="0">
            <a:schemeClr val="accent2"/>
          </a:effectRef>
          <a:fontRef idx="minor">
            <a:schemeClr val="dk1"/>
          </a:fontRef>
        </p:style>
        <p:txBody>
          <a:bodyPr>
            <a:noAutofit/>
          </a:bodyPr>
          <a:lstStyle/>
          <a:p>
            <a:pPr marL="36000" indent="0" algn="just">
              <a:spcBef>
                <a:spcPts val="0"/>
              </a:spcBef>
              <a:buNone/>
            </a:pPr>
            <a:r>
              <a:rPr lang="ru-RU" sz="2000" dirty="0" smtClean="0">
                <a:latin typeface="Times New Roman" pitchFamily="18" charset="0"/>
                <a:cs typeface="Times New Roman" pitchFamily="18" charset="0"/>
              </a:rPr>
              <a:t>              Недостаточным также является уровень выполнения </a:t>
            </a:r>
            <a:r>
              <a:rPr lang="ru-RU" sz="2000" b="1" dirty="0" smtClean="0">
                <a:latin typeface="Times New Roman" pitchFamily="18" charset="0"/>
                <a:cs typeface="Times New Roman" pitchFamily="18" charset="0"/>
              </a:rPr>
              <a:t>задания 23</a:t>
            </a:r>
            <a:r>
              <a:rPr lang="ru-RU" sz="2000" dirty="0" smtClean="0">
                <a:latin typeface="Times New Roman" pitchFamily="18" charset="0"/>
                <a:cs typeface="Times New Roman" pitchFamily="18" charset="0"/>
              </a:rPr>
              <a:t> базового уровня сложности. Задание появилось в формате ЕГЭ в прошлом году, является достаточно новым. Оно проверяет </a:t>
            </a:r>
            <a:r>
              <a:rPr lang="ru-RU" sz="2000" dirty="0" err="1" smtClean="0">
                <a:latin typeface="Times New Roman" pitchFamily="18" charset="0"/>
                <a:cs typeface="Times New Roman" pitchFamily="18" charset="0"/>
              </a:rPr>
              <a:t>сформированность</a:t>
            </a:r>
            <a:r>
              <a:rPr lang="ru-RU" sz="2000" dirty="0" smtClean="0">
                <a:latin typeface="Times New Roman" pitchFamily="18" charset="0"/>
                <a:cs typeface="Times New Roman" pitchFamily="18" charset="0"/>
              </a:rPr>
              <a:t> навыков оценивания социальной информации, умения поиска информации в источниках различного типа для реконструкции недостающих звеньев с целью объяснения и оценки разнообразных явлений и процессов общественного развития; владение умением выявлять причинно-следственные, функциональные, иерархические и другие связи социальных объектов и процессов; владение умением применять полученные знания в повседневной жизни, прогнозировать последствия принимаемых решений. Все эти навыки и умения должны быть проявлены в работе с текстом Конституции РФ – задание спецификацией ЕГЭ по 2 разделу кодификатора отнесено к </a:t>
            </a:r>
            <a:r>
              <a:rPr lang="ru-RU" sz="2000" b="1" dirty="0" smtClean="0">
                <a:latin typeface="Times New Roman" pitchFamily="18" charset="0"/>
                <a:cs typeface="Times New Roman" pitchFamily="18" charset="0"/>
              </a:rPr>
              <a:t>позиции 5.4. </a:t>
            </a:r>
            <a:r>
              <a:rPr lang="ru-RU" sz="2000" dirty="0" smtClean="0">
                <a:latin typeface="Times New Roman" pitchFamily="18" charset="0"/>
                <a:cs typeface="Times New Roman" pitchFamily="18" charset="0"/>
              </a:rPr>
              <a:t>Как и при анализе выполнения заданий 1 части КИМ ЕГЭ можно отметить недостаточный уровень владение базовым понятийным аппаратом социальных наук, относительно </a:t>
            </a:r>
            <a:r>
              <a:rPr lang="ru-RU" sz="2000" b="1" dirty="0" smtClean="0">
                <a:latin typeface="Times New Roman" pitchFamily="18" charset="0"/>
                <a:cs typeface="Times New Roman" pitchFamily="18" charset="0"/>
              </a:rPr>
              <a:t>задания 23</a:t>
            </a:r>
            <a:r>
              <a:rPr lang="ru-RU" sz="2000" dirty="0" smtClean="0">
                <a:latin typeface="Times New Roman" pitchFamily="18" charset="0"/>
                <a:cs typeface="Times New Roman" pitchFamily="18" charset="0"/>
              </a:rPr>
              <a:t> – содержания Конституции  РФ.</a:t>
            </a:r>
          </a:p>
          <a:p>
            <a:pPr marL="36000" indent="0" algn="just">
              <a:spcBef>
                <a:spcPts val="0"/>
              </a:spcBef>
              <a:buNone/>
            </a:pPr>
            <a:r>
              <a:rPr lang="ru-RU" sz="2000" dirty="0" smtClean="0">
                <a:latin typeface="Times New Roman" pitchFamily="18" charset="0"/>
                <a:cs typeface="Times New Roman" pitchFamily="18" charset="0"/>
              </a:rPr>
              <a:t>	В работе с </a:t>
            </a:r>
            <a:r>
              <a:rPr lang="ru-RU" sz="2000" b="1" dirty="0" smtClean="0">
                <a:latin typeface="Times New Roman" pitchFamily="18" charset="0"/>
                <a:cs typeface="Times New Roman" pitchFamily="18" charset="0"/>
              </a:rPr>
              <a:t>задание 23</a:t>
            </a:r>
            <a:r>
              <a:rPr lang="ru-RU" sz="2000" dirty="0" smtClean="0">
                <a:latin typeface="Times New Roman" pitchFamily="18" charset="0"/>
                <a:cs typeface="Times New Roman" pitchFamily="18" charset="0"/>
              </a:rPr>
              <a:t> следует отметить неготовность экзаменуемых 2023 года к нестандартным формулировкам задания, неспособность применить имеющиеся знания в новой ситуации. Поэтому в варианте 320 задание выполнялось лучше, чем в варианте 321, где кроме знания Конституции РФ нужно было вспомнить еще и факторы производства. </a:t>
            </a:r>
          </a:p>
          <a:p>
            <a:pPr marL="36000" indent="0" algn="just">
              <a:spcBef>
                <a:spcPts val="0"/>
              </a:spcBef>
              <a:buNone/>
            </a:pP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0"/>
            <a:ext cx="9144000" cy="764704"/>
          </a:xfrm>
        </p:spPr>
        <p:style>
          <a:lnRef idx="1">
            <a:schemeClr val="accent4"/>
          </a:lnRef>
          <a:fillRef idx="2">
            <a:schemeClr val="accent4"/>
          </a:fillRef>
          <a:effectRef idx="1">
            <a:schemeClr val="accent4"/>
          </a:effectRef>
          <a:fontRef idx="minor">
            <a:schemeClr val="dk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400" b="1" dirty="0" smtClean="0"/>
              <a:t> ВЫВОДЫ </a:t>
            </a:r>
            <a:br>
              <a:rPr lang="ru-RU" sz="2400" b="1" dirty="0" smtClean="0"/>
            </a:br>
            <a:r>
              <a:rPr lang="ru-RU" sz="2400" b="1" dirty="0" smtClean="0"/>
              <a:t>о характере изменения количества участников ЕГЭ по учебному предмету</a:t>
            </a: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179512" y="908720"/>
            <a:ext cx="8749480" cy="5832648"/>
          </a:xfrm>
        </p:spPr>
        <p:style>
          <a:lnRef idx="1">
            <a:schemeClr val="accent3"/>
          </a:lnRef>
          <a:fillRef idx="2">
            <a:schemeClr val="accent3"/>
          </a:fillRef>
          <a:effectRef idx="1">
            <a:schemeClr val="accent3"/>
          </a:effectRef>
          <a:fontRef idx="minor">
            <a:schemeClr val="dk1"/>
          </a:fontRef>
        </p:style>
        <p:txBody>
          <a:bodyPr>
            <a:noAutofit/>
          </a:bodyPr>
          <a:lstStyle/>
          <a:p>
            <a:pPr marL="36000" lvl="2" indent="0" algn="just">
              <a:spcBef>
                <a:spcPts val="0"/>
              </a:spcBef>
            </a:pPr>
            <a:r>
              <a:rPr lang="ru-RU" sz="2000" dirty="0" smtClean="0">
                <a:latin typeface="Times New Roman" pitchFamily="18" charset="0"/>
                <a:cs typeface="Times New Roman" pitchFamily="18" charset="0"/>
              </a:rPr>
              <a:t>В 2023 году мы наблюдаем усиление отмеченной в предыдущие два года тенденции: значительная часть выпускников текущего года сдают в качестве предметов ГИА только русский язык и математику (базовый уровень). Эта категория обучающихся своим экзаменационным выбором указывает на отсутствие ориентации на продолжение образования в высших учебных заведениях. Из 10719 выпускников текущего года не сдавали предметы по выбору 3737 человек (34,9%). Это и количественно (было 3410 чел.), и в процентном выражении (было 32,8%) больше, чем в 2022 году. </a:t>
            </a:r>
          </a:p>
          <a:p>
            <a:pPr marL="36000" indent="0" algn="just">
              <a:spcBef>
                <a:spcPts val="0"/>
              </a:spcBef>
            </a:pPr>
            <a:r>
              <a:rPr lang="ru-RU" sz="2000" dirty="0" smtClean="0">
                <a:latin typeface="Times New Roman" pitchFamily="18" charset="0"/>
                <a:cs typeface="Times New Roman" pitchFamily="18" charset="0"/>
              </a:rPr>
              <a:t>Поэтому, анализируя количество участников ЕГЭ по предмету, рационально отметить, что  в 2023 году количество сдававших обществознание участников ЕГЭ выросло не только касательно  общего числа сдававших – на 1,2%, так и относительно выпускников текущего года, сдававших предметы по выбору – на 2,3%:  процент сдававших обществознание в этой группе составляет 46,3% (в 2022 году – 44%).  Это говорит об устойчивом интересе к предмету и является следствием широкой </a:t>
            </a:r>
            <a:r>
              <a:rPr lang="ru-RU" sz="2000" dirty="0" err="1" smtClean="0">
                <a:latin typeface="Times New Roman" pitchFamily="18" charset="0"/>
                <a:cs typeface="Times New Roman" pitchFamily="18" charset="0"/>
              </a:rPr>
              <a:t>востребованности</a:t>
            </a:r>
            <a:r>
              <a:rPr lang="ru-RU" sz="2000" dirty="0" smtClean="0">
                <a:latin typeface="Times New Roman" pitchFamily="18" charset="0"/>
                <a:cs typeface="Times New Roman" pitchFamily="18" charset="0"/>
              </a:rPr>
              <a:t> обществознания как предмета вступительных испытаний в ВУЗах различной направленности; </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251520" y="839396"/>
            <a:ext cx="8640960" cy="4093428"/>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cs typeface="Times New Roman" pitchFamily="18" charset="0"/>
              </a:rPr>
              <a:t>Пример задания 23 в 2023 году</a:t>
            </a:r>
          </a:p>
          <a:p>
            <a:r>
              <a:rPr lang="ru-RU" sz="2000" dirty="0" smtClean="0">
                <a:latin typeface="Times New Roman" pitchFamily="18" charset="0"/>
                <a:cs typeface="Times New Roman" pitchFamily="18" charset="0"/>
              </a:rPr>
              <a:t>Конституция Российской Федерации закрепляет основы конституционного строя нашего государства, права и свободы человека и гражданина. На основе положений Конституции Российской Федерации объясните смысл следующих характеристик российского государства: 1) правовое государство; 2) федеративное государство; 3) гарантия презумпции невиновности. </a:t>
            </a:r>
            <a:r>
              <a:rPr lang="ru-RU" sz="2000" i="1" dirty="0" smtClean="0">
                <a:latin typeface="Times New Roman" pitchFamily="18" charset="0"/>
                <a:cs typeface="Times New Roman" pitchFamily="18" charset="0"/>
              </a:rPr>
              <a:t>(Каждое объяснение должно быть сформулировано как распространённое предложение с опорой на конкретное положение Конституции Российской Федерации. </a:t>
            </a:r>
            <a:endParaRPr lang="ru-RU" sz="2000" dirty="0" smtClean="0">
              <a:latin typeface="Times New Roman" pitchFamily="18" charset="0"/>
              <a:cs typeface="Times New Roman" pitchFamily="18" charset="0"/>
            </a:endParaRPr>
          </a:p>
          <a:p>
            <a:r>
              <a:rPr lang="ru-RU" sz="2000" i="1" dirty="0" smtClean="0">
                <a:latin typeface="Times New Roman" pitchFamily="18" charset="0"/>
                <a:cs typeface="Times New Roman" pitchFamily="18" charset="0"/>
              </a:rPr>
              <a:t>Обратите внимание на то, что правильное выполнение задания не требует указания в ответе номеров соответствующих статей Конституции и дословного воспроизведения их содержания.)</a:t>
            </a:r>
            <a:endParaRPr lang="ru-RU"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Заголовок 2"/>
          <p:cNvSpPr txBox="1">
            <a:spLocks/>
          </p:cNvSpPr>
          <p:nvPr/>
        </p:nvSpPr>
        <p:spPr>
          <a:xfrm>
            <a:off x="107504" y="0"/>
            <a:ext cx="9036496" cy="692696"/>
          </a:xfrm>
          <a:prstGeom prst="rect">
            <a:avLst/>
          </a:prstGeom>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800" b="1" i="0" u="none" strike="noStrike" kern="1200" cap="none" spc="0" normalizeH="0" baseline="0" noProof="0" dirty="0" smtClean="0">
                <a:ln>
                  <a:noFill/>
                </a:ln>
                <a:solidFill>
                  <a:schemeClr val="lt1"/>
                </a:solidFill>
                <a:effectLst/>
                <a:uLnTx/>
                <a:uFillTx/>
                <a:latin typeface="+mn-lt"/>
                <a:ea typeface="+mn-ea"/>
                <a:cs typeface="+mn-cs"/>
              </a:rPr>
              <a:t/>
            </a:r>
            <a:br>
              <a:rPr kumimoji="0" lang="ru-RU" sz="2800" b="1" i="0" u="none" strike="noStrike" kern="1200" cap="none" spc="0" normalizeH="0" baseline="0" noProof="0" dirty="0" smtClean="0">
                <a:ln>
                  <a:noFill/>
                </a:ln>
                <a:solidFill>
                  <a:schemeClr val="lt1"/>
                </a:solidFill>
                <a:effectLst/>
                <a:uLnTx/>
                <a:uFillTx/>
                <a:latin typeface="+mn-lt"/>
                <a:ea typeface="+mn-ea"/>
                <a:cs typeface="+mn-cs"/>
              </a:rPr>
            </a:br>
            <a:r>
              <a:rPr kumimoji="0" lang="ru-RU" sz="2800" b="1" i="0" u="none" strike="noStrike" kern="1200" cap="none" spc="0" normalizeH="0" baseline="0" noProof="0" dirty="0" smtClean="0">
                <a:ln>
                  <a:noFill/>
                </a:ln>
                <a:solidFill>
                  <a:schemeClr val="lt1"/>
                </a:solidFill>
                <a:effectLst/>
                <a:uLnTx/>
                <a:uFillTx/>
                <a:latin typeface="+mn-lt"/>
                <a:ea typeface="+mn-ea"/>
                <a:cs typeface="+mn-cs"/>
              </a:rPr>
              <a:t/>
            </a:r>
            <a:br>
              <a:rPr kumimoji="0" lang="ru-RU" sz="2800" b="1" i="0" u="none" strike="noStrike" kern="1200" cap="none" spc="0" normalizeH="0" baseline="0" noProof="0" dirty="0" smtClean="0">
                <a:ln>
                  <a:noFill/>
                </a:ln>
                <a:solidFill>
                  <a:schemeClr val="lt1"/>
                </a:solidFill>
                <a:effectLst/>
                <a:uLnTx/>
                <a:uFillTx/>
                <a:latin typeface="+mn-lt"/>
                <a:ea typeface="+mn-ea"/>
                <a:cs typeface="+mn-cs"/>
              </a:rPr>
            </a:br>
            <a:r>
              <a:rPr kumimoji="0" lang="ru-RU" sz="2400" b="0" i="0" u="none" strike="noStrike" kern="1200" cap="none" spc="0" normalizeH="0" baseline="0" noProof="0" dirty="0" smtClean="0">
                <a:ln>
                  <a:noFill/>
                </a:ln>
                <a:solidFill>
                  <a:schemeClr val="lt1"/>
                </a:solidFill>
                <a:effectLst/>
                <a:uLnTx/>
                <a:uFillTx/>
                <a:latin typeface="+mn-lt"/>
                <a:ea typeface="+mn-ea"/>
                <a:cs typeface="+mn-cs"/>
              </a:rPr>
              <a:t>Содержательный анализ выполнения заданий </a:t>
            </a:r>
            <a:r>
              <a:rPr kumimoji="0" lang="ru-RU" sz="2400" b="1" i="0" u="none" strike="noStrike" kern="1200" cap="none" spc="0" normalizeH="0" baseline="0" noProof="0" dirty="0" smtClean="0">
                <a:ln>
                  <a:noFill/>
                </a:ln>
                <a:solidFill>
                  <a:schemeClr val="lt1"/>
                </a:solidFill>
                <a:effectLst/>
                <a:uLnTx/>
                <a:uFillTx/>
                <a:latin typeface="+mn-lt"/>
                <a:ea typeface="+mn-ea"/>
                <a:cs typeface="+mn-cs"/>
              </a:rPr>
              <a:t>2 части КИМ ЕГЭ</a:t>
            </a:r>
            <a:r>
              <a:rPr kumimoji="0" lang="ru-RU" sz="2400" b="0" i="0" u="none" strike="noStrike" kern="1200" cap="none" spc="0" normalizeH="0" baseline="0" noProof="0" dirty="0" smtClean="0">
                <a:ln>
                  <a:noFill/>
                </a:ln>
                <a:solidFill>
                  <a:schemeClr val="lt1"/>
                </a:solidFill>
                <a:effectLst/>
                <a:uLnTx/>
                <a:uFillTx/>
                <a:latin typeface="+mn-lt"/>
                <a:ea typeface="+mn-ea"/>
                <a:cs typeface="+mn-cs"/>
              </a:rPr>
              <a:t/>
            </a:r>
            <a:br>
              <a:rPr kumimoji="0" lang="ru-RU" sz="2400" b="0" i="0" u="none" strike="noStrike" kern="1200" cap="none" spc="0" normalizeH="0" baseline="0" noProof="0" dirty="0" smtClean="0">
                <a:ln>
                  <a:noFill/>
                </a:ln>
                <a:solidFill>
                  <a:schemeClr val="lt1"/>
                </a:solidFill>
                <a:effectLst/>
                <a:uLnTx/>
                <a:uFillTx/>
                <a:latin typeface="+mn-lt"/>
                <a:ea typeface="+mn-ea"/>
                <a:cs typeface="+mn-cs"/>
              </a:rPr>
            </a:br>
            <a:r>
              <a:rPr kumimoji="0" lang="ru-RU" sz="2800" b="0" i="0" u="none" strike="noStrike" kern="1200" cap="none" spc="0" normalizeH="0" baseline="0" noProof="0" dirty="0" smtClean="0">
                <a:ln>
                  <a:noFill/>
                </a:ln>
                <a:solidFill>
                  <a:schemeClr val="lt1"/>
                </a:solidFill>
                <a:effectLst/>
                <a:uLnTx/>
                <a:uFillTx/>
                <a:latin typeface="+mn-lt"/>
                <a:ea typeface="+mn-ea"/>
                <a:cs typeface="+mn-cs"/>
              </a:rPr>
              <a:t/>
            </a:r>
            <a:br>
              <a:rPr kumimoji="0" lang="ru-RU" sz="2800" b="0" i="0" u="none" strike="noStrike" kern="1200" cap="none" spc="0" normalizeH="0" baseline="0" noProof="0" dirty="0" smtClean="0">
                <a:ln>
                  <a:noFill/>
                </a:ln>
                <a:solidFill>
                  <a:schemeClr val="lt1"/>
                </a:solidFill>
                <a:effectLst/>
                <a:uLnTx/>
                <a:uFillTx/>
                <a:latin typeface="+mn-lt"/>
                <a:ea typeface="+mn-ea"/>
                <a:cs typeface="+mn-cs"/>
              </a:rPr>
            </a:br>
            <a:endParaRPr kumimoji="0" lang="ru-RU" sz="28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179512" y="946777"/>
            <a:ext cx="8784976" cy="5847755"/>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r>
              <a:rPr lang="ru-RU" sz="1700" dirty="0" smtClean="0">
                <a:latin typeface="Times New Roman" pitchFamily="18" charset="0"/>
                <a:cs typeface="Times New Roman" pitchFamily="18" charset="0"/>
              </a:rPr>
              <a:t>Смысл и содержание </a:t>
            </a:r>
            <a:r>
              <a:rPr lang="ru-RU" sz="1700" b="1" dirty="0" smtClean="0">
                <a:latin typeface="Times New Roman" pitchFamily="18" charset="0"/>
                <a:cs typeface="Times New Roman" pitchFamily="18" charset="0"/>
              </a:rPr>
              <a:t>задания 23</a:t>
            </a:r>
            <a:r>
              <a:rPr lang="ru-RU" sz="1700" dirty="0" smtClean="0">
                <a:latin typeface="Times New Roman" pitchFamily="18" charset="0"/>
                <a:cs typeface="Times New Roman" pitchFamily="18" charset="0"/>
              </a:rPr>
              <a:t>, а также принципы его проверки широко освещались на всех уровнях в течение всего учебного года. Но выполнение </a:t>
            </a:r>
            <a:r>
              <a:rPr lang="ru-RU" sz="1700" b="1" dirty="0" smtClean="0">
                <a:latin typeface="Times New Roman" pitchFamily="18" charset="0"/>
                <a:cs typeface="Times New Roman" pitchFamily="18" charset="0"/>
              </a:rPr>
              <a:t>задания 23 </a:t>
            </a:r>
            <a:r>
              <a:rPr lang="ru-RU" sz="1700" dirty="0" smtClean="0">
                <a:latin typeface="Times New Roman" pitchFamily="18" charset="0"/>
                <a:cs typeface="Times New Roman" pitchFamily="18" charset="0"/>
              </a:rPr>
              <a:t>в 1 категории участников ЕГЭ настолько незначительно, что напрашивается вывод о слабом знакомстве данной группы экзаменуемых с требованиями к заданию (баллы за задание получили 81 из 860 человек, выполнения на три балла – 1 человек). </a:t>
            </a:r>
          </a:p>
          <a:p>
            <a:r>
              <a:rPr lang="ru-RU" sz="1700" dirty="0" smtClean="0">
                <a:latin typeface="Times New Roman" pitchFamily="18" charset="0"/>
                <a:cs typeface="Times New Roman" pitchFamily="18" charset="0"/>
              </a:rPr>
              <a:t>У экзаменуемых 1 и 2 групп налицо недостаточный уровень знания основ конституционного строя, прав и свобод человека.  </a:t>
            </a:r>
          </a:p>
          <a:p>
            <a:r>
              <a:rPr lang="ru-RU" sz="1700" dirty="0" smtClean="0">
                <a:latin typeface="Times New Roman" pitchFamily="18" charset="0"/>
                <a:cs typeface="Times New Roman" pitchFamily="18" charset="0"/>
              </a:rPr>
              <a:t>Полное качественное выполнение </a:t>
            </a:r>
            <a:r>
              <a:rPr lang="ru-RU" sz="1700" b="1" dirty="0" smtClean="0">
                <a:latin typeface="Times New Roman" pitchFamily="18" charset="0"/>
                <a:cs typeface="Times New Roman" pitchFamily="18" charset="0"/>
              </a:rPr>
              <a:t>задания 23</a:t>
            </a:r>
            <a:r>
              <a:rPr lang="ru-RU" sz="1700" dirty="0" smtClean="0">
                <a:latin typeface="Times New Roman" pitchFamily="18" charset="0"/>
                <a:cs typeface="Times New Roman" pitchFamily="18" charset="0"/>
              </a:rPr>
              <a:t> участниками 2 категории также очень низкое (90 человек из 1245). В этой группе участников отметим следующие распространенные примеры неверного выполнения: </a:t>
            </a:r>
          </a:p>
          <a:p>
            <a:pPr lvl="0"/>
            <a:r>
              <a:rPr lang="ru-RU" sz="1700" dirty="0" smtClean="0">
                <a:latin typeface="Times New Roman" pitchFamily="18" charset="0"/>
                <a:cs typeface="Times New Roman" pitchFamily="18" charset="0"/>
              </a:rPr>
              <a:t>вместо раскрытия характеристик с опорой на Конституцию РФ приводились определения предъявленных заданием понятий в принципе: федеративное государство, правовое государство и т.д.;</a:t>
            </a:r>
          </a:p>
          <a:p>
            <a:pPr lvl="0"/>
            <a:r>
              <a:rPr lang="ru-RU" sz="1700" dirty="0" smtClean="0">
                <a:latin typeface="Times New Roman" pitchFamily="18" charset="0"/>
                <a:cs typeface="Times New Roman" pitchFamily="18" charset="0"/>
              </a:rPr>
              <a:t>в раскрытии позиции наряду с верными приводились неверные элементы: в перечне субъектов РФ назывались федеральные округа, автономные республики;</a:t>
            </a:r>
          </a:p>
          <a:p>
            <a:pPr lvl="0"/>
            <a:r>
              <a:rPr lang="ru-RU" sz="1700" dirty="0" smtClean="0">
                <a:latin typeface="Times New Roman" pitchFamily="18" charset="0"/>
                <a:cs typeface="Times New Roman" pitchFamily="18" charset="0"/>
              </a:rPr>
              <a:t> затруднения вызвал третий элемент задания, где как раз положение Конституции РФ просто повторяет смысл понятия «презумпции невиновности» (Статья 49 Конституции РФ провозглашает: </a:t>
            </a:r>
            <a:r>
              <a:rPr lang="ru-RU" sz="1700" i="1" dirty="0" smtClean="0">
                <a:latin typeface="Times New Roman" pitchFamily="18" charset="0"/>
                <a:cs typeface="Times New Roman" pitchFamily="18" charset="0"/>
              </a:rPr>
              <a:t>1. Каждый обвиняемый в совершении преступления считается невиновным, пока его виновность не будет доказана в предусмотренном федеральным законом порядке и установлена вступившим в законную силу приговором суда. 2. Обвиняемый не обязан доказывать свою невиновность</a:t>
            </a:r>
            <a:r>
              <a:rPr lang="ru-RU" sz="1700" dirty="0" smtClean="0">
                <a:latin typeface="Times New Roman" pitchFamily="18" charset="0"/>
                <a:cs typeface="Times New Roman" pitchFamily="18" charset="0"/>
              </a:rPr>
              <a:t>). Этот элемент задания участниками 1 и 2 категорий, как правило, не выполнялся.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Заголовок 2"/>
          <p:cNvSpPr txBox="1">
            <a:spLocks/>
          </p:cNvSpPr>
          <p:nvPr/>
        </p:nvSpPr>
        <p:spPr>
          <a:xfrm>
            <a:off x="107504" y="0"/>
            <a:ext cx="9036496" cy="692696"/>
          </a:xfrm>
          <a:prstGeom prst="rect">
            <a:avLst/>
          </a:prstGeom>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800" b="1" i="0" u="none" strike="noStrike" kern="1200" cap="none" spc="0" normalizeH="0" baseline="0" noProof="0" dirty="0" smtClean="0">
                <a:ln>
                  <a:noFill/>
                </a:ln>
                <a:solidFill>
                  <a:schemeClr val="lt1"/>
                </a:solidFill>
                <a:effectLst/>
                <a:uLnTx/>
                <a:uFillTx/>
                <a:latin typeface="+mn-lt"/>
                <a:ea typeface="+mn-ea"/>
                <a:cs typeface="+mn-cs"/>
              </a:rPr>
              <a:t/>
            </a:r>
            <a:br>
              <a:rPr kumimoji="0" lang="ru-RU" sz="2800" b="1" i="0" u="none" strike="noStrike" kern="1200" cap="none" spc="0" normalizeH="0" baseline="0" noProof="0" dirty="0" smtClean="0">
                <a:ln>
                  <a:noFill/>
                </a:ln>
                <a:solidFill>
                  <a:schemeClr val="lt1"/>
                </a:solidFill>
                <a:effectLst/>
                <a:uLnTx/>
                <a:uFillTx/>
                <a:latin typeface="+mn-lt"/>
                <a:ea typeface="+mn-ea"/>
                <a:cs typeface="+mn-cs"/>
              </a:rPr>
            </a:br>
            <a:r>
              <a:rPr kumimoji="0" lang="ru-RU" sz="2800" b="1" i="0" u="none" strike="noStrike" kern="1200" cap="none" spc="0" normalizeH="0" baseline="0" noProof="0" dirty="0" smtClean="0">
                <a:ln>
                  <a:noFill/>
                </a:ln>
                <a:solidFill>
                  <a:schemeClr val="lt1"/>
                </a:solidFill>
                <a:effectLst/>
                <a:uLnTx/>
                <a:uFillTx/>
                <a:latin typeface="+mn-lt"/>
                <a:ea typeface="+mn-ea"/>
                <a:cs typeface="+mn-cs"/>
              </a:rPr>
              <a:t/>
            </a:r>
            <a:br>
              <a:rPr kumimoji="0" lang="ru-RU" sz="2800" b="1" i="0" u="none" strike="noStrike" kern="1200" cap="none" spc="0" normalizeH="0" baseline="0" noProof="0" dirty="0" smtClean="0">
                <a:ln>
                  <a:noFill/>
                </a:ln>
                <a:solidFill>
                  <a:schemeClr val="lt1"/>
                </a:solidFill>
                <a:effectLst/>
                <a:uLnTx/>
                <a:uFillTx/>
                <a:latin typeface="+mn-lt"/>
                <a:ea typeface="+mn-ea"/>
                <a:cs typeface="+mn-cs"/>
              </a:rPr>
            </a:br>
            <a:r>
              <a:rPr kumimoji="0" lang="ru-RU" sz="2400" b="0" i="0" u="none" strike="noStrike" kern="1200" cap="none" spc="0" normalizeH="0" baseline="0" noProof="0" dirty="0" smtClean="0">
                <a:ln>
                  <a:noFill/>
                </a:ln>
                <a:solidFill>
                  <a:schemeClr val="lt1"/>
                </a:solidFill>
                <a:effectLst/>
                <a:uLnTx/>
                <a:uFillTx/>
                <a:latin typeface="+mn-lt"/>
                <a:ea typeface="+mn-ea"/>
                <a:cs typeface="+mn-cs"/>
              </a:rPr>
              <a:t>Содержательный анализ выполнения заданий </a:t>
            </a:r>
            <a:r>
              <a:rPr kumimoji="0" lang="ru-RU" sz="2400" b="1" i="0" u="none" strike="noStrike" kern="1200" cap="none" spc="0" normalizeH="0" baseline="0" noProof="0" dirty="0" smtClean="0">
                <a:ln>
                  <a:noFill/>
                </a:ln>
                <a:solidFill>
                  <a:schemeClr val="lt1"/>
                </a:solidFill>
                <a:effectLst/>
                <a:uLnTx/>
                <a:uFillTx/>
                <a:latin typeface="+mn-lt"/>
                <a:ea typeface="+mn-ea"/>
                <a:cs typeface="+mn-cs"/>
              </a:rPr>
              <a:t>2 части КИМ ЕГЭ</a:t>
            </a:r>
            <a:r>
              <a:rPr kumimoji="0" lang="ru-RU" sz="2400" b="0" i="0" u="none" strike="noStrike" kern="1200" cap="none" spc="0" normalizeH="0" baseline="0" noProof="0" dirty="0" smtClean="0">
                <a:ln>
                  <a:noFill/>
                </a:ln>
                <a:solidFill>
                  <a:schemeClr val="lt1"/>
                </a:solidFill>
                <a:effectLst/>
                <a:uLnTx/>
                <a:uFillTx/>
                <a:latin typeface="+mn-lt"/>
                <a:ea typeface="+mn-ea"/>
                <a:cs typeface="+mn-cs"/>
              </a:rPr>
              <a:t/>
            </a:r>
            <a:br>
              <a:rPr kumimoji="0" lang="ru-RU" sz="2400" b="0" i="0" u="none" strike="noStrike" kern="1200" cap="none" spc="0" normalizeH="0" baseline="0" noProof="0" dirty="0" smtClean="0">
                <a:ln>
                  <a:noFill/>
                </a:ln>
                <a:solidFill>
                  <a:schemeClr val="lt1"/>
                </a:solidFill>
                <a:effectLst/>
                <a:uLnTx/>
                <a:uFillTx/>
                <a:latin typeface="+mn-lt"/>
                <a:ea typeface="+mn-ea"/>
                <a:cs typeface="+mn-cs"/>
              </a:rPr>
            </a:br>
            <a:r>
              <a:rPr kumimoji="0" lang="ru-RU" sz="2800" b="0" i="0" u="none" strike="noStrike" kern="1200" cap="none" spc="0" normalizeH="0" baseline="0" noProof="0" dirty="0" smtClean="0">
                <a:ln>
                  <a:noFill/>
                </a:ln>
                <a:solidFill>
                  <a:schemeClr val="lt1"/>
                </a:solidFill>
                <a:effectLst/>
                <a:uLnTx/>
                <a:uFillTx/>
                <a:latin typeface="+mn-lt"/>
                <a:ea typeface="+mn-ea"/>
                <a:cs typeface="+mn-cs"/>
              </a:rPr>
              <a:t/>
            </a:r>
            <a:br>
              <a:rPr kumimoji="0" lang="ru-RU" sz="2800" b="0" i="0" u="none" strike="noStrike" kern="1200" cap="none" spc="0" normalizeH="0" baseline="0" noProof="0" dirty="0" smtClean="0">
                <a:ln>
                  <a:noFill/>
                </a:ln>
                <a:solidFill>
                  <a:schemeClr val="lt1"/>
                </a:solidFill>
                <a:effectLst/>
                <a:uLnTx/>
                <a:uFillTx/>
                <a:latin typeface="+mn-lt"/>
                <a:ea typeface="+mn-ea"/>
                <a:cs typeface="+mn-cs"/>
              </a:rPr>
            </a:br>
            <a:endParaRPr kumimoji="0" lang="ru-RU" sz="28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179512" y="803609"/>
            <a:ext cx="8784976" cy="590931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algn="just"/>
            <a:r>
              <a:rPr lang="ru-RU" dirty="0" smtClean="0">
                <a:latin typeface="Times New Roman" pitchFamily="18" charset="0"/>
                <a:cs typeface="Times New Roman" pitchFamily="18" charset="0"/>
              </a:rPr>
              <a:t>	В 3 категории участников ЕГЭ качество работы с заданием значительно выше, многие справились на 2 балла, значительным является и выполнение на максимальный балл. Ошибки, перечисленные выше, встречались и у экзаменуемых, отнесенных к данной группе, но встречались реже.  Выполнение </a:t>
            </a:r>
            <a:r>
              <a:rPr lang="ru-RU" b="1" dirty="0" smtClean="0">
                <a:latin typeface="Times New Roman" pitchFamily="18" charset="0"/>
                <a:cs typeface="Times New Roman" pitchFamily="18" charset="0"/>
              </a:rPr>
              <a:t>задания 23</a:t>
            </a:r>
            <a:r>
              <a:rPr lang="ru-RU" dirty="0" smtClean="0">
                <a:latin typeface="Times New Roman" pitchFamily="18" charset="0"/>
                <a:cs typeface="Times New Roman" pitchFamily="18" charset="0"/>
              </a:rPr>
              <a:t> участниками экзамена с высоким результатом – 4 категория – демонстрирует высокий уровень знаний по содержательному разделу курса, системную работу с Конституцией РФ.  </a:t>
            </a:r>
          </a:p>
          <a:p>
            <a:pPr algn="just"/>
            <a:r>
              <a:rPr lang="ru-RU" dirty="0" smtClean="0">
                <a:latin typeface="Times New Roman" pitchFamily="18" charset="0"/>
                <a:cs typeface="Times New Roman" pitchFamily="18" charset="0"/>
              </a:rPr>
              <a:t>	Следует отметить для участников экзамена с достаточным уровнем подготовки (3 и 4 группы) необходимость следить за корректностью своих формулировок. Самая распространенная ошибка и потеря балла при выполнении </a:t>
            </a:r>
            <a:r>
              <a:rPr lang="ru-RU" b="1" dirty="0" smtClean="0">
                <a:latin typeface="Times New Roman" pitchFamily="18" charset="0"/>
                <a:cs typeface="Times New Roman" pitchFamily="18" charset="0"/>
              </a:rPr>
              <a:t>задания 23</a:t>
            </a:r>
            <a:r>
              <a:rPr lang="ru-RU" dirty="0" smtClean="0">
                <a:latin typeface="Times New Roman" pitchFamily="18" charset="0"/>
                <a:cs typeface="Times New Roman" pitchFamily="18" charset="0"/>
              </a:rPr>
              <a:t> в открытом варианте 320 была с вязана с искажением смысла приведенной 49 статьи Конституции. Участники ЕГЭ писали: «Каждый обвиняемый в совершении преступления считается невиновным, пока его виновность не будет доказана </a:t>
            </a:r>
            <a:r>
              <a:rPr lang="ru-RU" b="1" dirty="0" smtClean="0">
                <a:latin typeface="Times New Roman" pitchFamily="18" charset="0"/>
                <a:cs typeface="Times New Roman" pitchFamily="18" charset="0"/>
              </a:rPr>
              <a:t>судом</a:t>
            </a:r>
            <a:r>
              <a:rPr lang="ru-RU" dirty="0" smtClean="0">
                <a:latin typeface="Times New Roman" pitchFamily="18" charset="0"/>
                <a:cs typeface="Times New Roman" pitchFamily="18" charset="0"/>
              </a:rPr>
              <a:t>». В такой формулировке ошибочно трактуется смысл и функции суда как правоохранительного органа, так как доказать вину – не его цель, в уголовном процессе это задача прокуратуры. </a:t>
            </a:r>
          </a:p>
          <a:p>
            <a:pPr algn="just"/>
            <a:r>
              <a:rPr lang="ru-RU" dirty="0" smtClean="0">
                <a:latin typeface="Times New Roman" pitchFamily="18" charset="0"/>
                <a:cs typeface="Times New Roman" pitchFamily="18" charset="0"/>
              </a:rPr>
              <a:t>	Обвинительный уклон судебного процесса в РФ является искажением принципа состязательности и нарушением объективности судопроизводства. Он может иметь место в судебной практике, но является недопустимым с конституционных позиций. Эта ошибка свидетельствует о пробелах при рассмотрении тем «Правоохранительные органы», «Уголовное судопроизводство».</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Заголовок 2"/>
          <p:cNvSpPr txBox="1">
            <a:spLocks/>
          </p:cNvSpPr>
          <p:nvPr/>
        </p:nvSpPr>
        <p:spPr>
          <a:xfrm>
            <a:off x="107504" y="0"/>
            <a:ext cx="9036496" cy="692696"/>
          </a:xfrm>
          <a:prstGeom prst="rect">
            <a:avLst/>
          </a:prstGeom>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800" b="1" i="0" u="none" strike="noStrike" kern="1200" cap="none" spc="0" normalizeH="0" baseline="0" noProof="0" dirty="0" smtClean="0">
                <a:ln>
                  <a:noFill/>
                </a:ln>
                <a:solidFill>
                  <a:schemeClr val="lt1"/>
                </a:solidFill>
                <a:effectLst/>
                <a:uLnTx/>
                <a:uFillTx/>
                <a:latin typeface="+mn-lt"/>
                <a:ea typeface="+mn-ea"/>
                <a:cs typeface="+mn-cs"/>
              </a:rPr>
              <a:t/>
            </a:r>
            <a:br>
              <a:rPr kumimoji="0" lang="ru-RU" sz="2800" b="1" i="0" u="none" strike="noStrike" kern="1200" cap="none" spc="0" normalizeH="0" baseline="0" noProof="0" dirty="0" smtClean="0">
                <a:ln>
                  <a:noFill/>
                </a:ln>
                <a:solidFill>
                  <a:schemeClr val="lt1"/>
                </a:solidFill>
                <a:effectLst/>
                <a:uLnTx/>
                <a:uFillTx/>
                <a:latin typeface="+mn-lt"/>
                <a:ea typeface="+mn-ea"/>
                <a:cs typeface="+mn-cs"/>
              </a:rPr>
            </a:br>
            <a:r>
              <a:rPr kumimoji="0" lang="ru-RU" sz="2800" b="1" i="0" u="none" strike="noStrike" kern="1200" cap="none" spc="0" normalizeH="0" baseline="0" noProof="0" dirty="0" smtClean="0">
                <a:ln>
                  <a:noFill/>
                </a:ln>
                <a:solidFill>
                  <a:schemeClr val="lt1"/>
                </a:solidFill>
                <a:effectLst/>
                <a:uLnTx/>
                <a:uFillTx/>
                <a:latin typeface="+mn-lt"/>
                <a:ea typeface="+mn-ea"/>
                <a:cs typeface="+mn-cs"/>
              </a:rPr>
              <a:t/>
            </a:r>
            <a:br>
              <a:rPr kumimoji="0" lang="ru-RU" sz="2800" b="1" i="0" u="none" strike="noStrike" kern="1200" cap="none" spc="0" normalizeH="0" baseline="0" noProof="0" dirty="0" smtClean="0">
                <a:ln>
                  <a:noFill/>
                </a:ln>
                <a:solidFill>
                  <a:schemeClr val="lt1"/>
                </a:solidFill>
                <a:effectLst/>
                <a:uLnTx/>
                <a:uFillTx/>
                <a:latin typeface="+mn-lt"/>
                <a:ea typeface="+mn-ea"/>
                <a:cs typeface="+mn-cs"/>
              </a:rPr>
            </a:br>
            <a:r>
              <a:rPr kumimoji="0" lang="ru-RU" sz="2400" b="0" i="0" u="none" strike="noStrike" kern="1200" cap="none" spc="0" normalizeH="0" baseline="0" noProof="0" dirty="0" smtClean="0">
                <a:ln>
                  <a:noFill/>
                </a:ln>
                <a:solidFill>
                  <a:schemeClr val="lt1"/>
                </a:solidFill>
                <a:effectLst/>
                <a:uLnTx/>
                <a:uFillTx/>
                <a:latin typeface="+mn-lt"/>
                <a:ea typeface="+mn-ea"/>
                <a:cs typeface="+mn-cs"/>
              </a:rPr>
              <a:t>Содержательный анализ выполнения заданий </a:t>
            </a:r>
            <a:r>
              <a:rPr kumimoji="0" lang="ru-RU" sz="2400" b="1" i="0" u="none" strike="noStrike" kern="1200" cap="none" spc="0" normalizeH="0" baseline="0" noProof="0" dirty="0" smtClean="0">
                <a:ln>
                  <a:noFill/>
                </a:ln>
                <a:solidFill>
                  <a:schemeClr val="lt1"/>
                </a:solidFill>
                <a:effectLst/>
                <a:uLnTx/>
                <a:uFillTx/>
                <a:latin typeface="+mn-lt"/>
                <a:ea typeface="+mn-ea"/>
                <a:cs typeface="+mn-cs"/>
              </a:rPr>
              <a:t>2 части КИМ ЕГЭ</a:t>
            </a:r>
            <a:r>
              <a:rPr kumimoji="0" lang="ru-RU" sz="2400" b="0" i="0" u="none" strike="noStrike" kern="1200" cap="none" spc="0" normalizeH="0" baseline="0" noProof="0" dirty="0" smtClean="0">
                <a:ln>
                  <a:noFill/>
                </a:ln>
                <a:solidFill>
                  <a:schemeClr val="lt1"/>
                </a:solidFill>
                <a:effectLst/>
                <a:uLnTx/>
                <a:uFillTx/>
                <a:latin typeface="+mn-lt"/>
                <a:ea typeface="+mn-ea"/>
                <a:cs typeface="+mn-cs"/>
              </a:rPr>
              <a:t/>
            </a:r>
            <a:br>
              <a:rPr kumimoji="0" lang="ru-RU" sz="2400" b="0" i="0" u="none" strike="noStrike" kern="1200" cap="none" spc="0" normalizeH="0" baseline="0" noProof="0" dirty="0" smtClean="0">
                <a:ln>
                  <a:noFill/>
                </a:ln>
                <a:solidFill>
                  <a:schemeClr val="lt1"/>
                </a:solidFill>
                <a:effectLst/>
                <a:uLnTx/>
                <a:uFillTx/>
                <a:latin typeface="+mn-lt"/>
                <a:ea typeface="+mn-ea"/>
                <a:cs typeface="+mn-cs"/>
              </a:rPr>
            </a:br>
            <a:r>
              <a:rPr kumimoji="0" lang="ru-RU" sz="2800" b="0" i="0" u="none" strike="noStrike" kern="1200" cap="none" spc="0" normalizeH="0" baseline="0" noProof="0" dirty="0" smtClean="0">
                <a:ln>
                  <a:noFill/>
                </a:ln>
                <a:solidFill>
                  <a:schemeClr val="lt1"/>
                </a:solidFill>
                <a:effectLst/>
                <a:uLnTx/>
                <a:uFillTx/>
                <a:latin typeface="+mn-lt"/>
                <a:ea typeface="+mn-ea"/>
                <a:cs typeface="+mn-cs"/>
              </a:rPr>
              <a:t/>
            </a:r>
            <a:br>
              <a:rPr kumimoji="0" lang="ru-RU" sz="2800" b="0" i="0" u="none" strike="noStrike" kern="1200" cap="none" spc="0" normalizeH="0" baseline="0" noProof="0" dirty="0" smtClean="0">
                <a:ln>
                  <a:noFill/>
                </a:ln>
                <a:solidFill>
                  <a:schemeClr val="lt1"/>
                </a:solidFill>
                <a:effectLst/>
                <a:uLnTx/>
                <a:uFillTx/>
                <a:latin typeface="+mn-lt"/>
                <a:ea typeface="+mn-ea"/>
                <a:cs typeface="+mn-cs"/>
              </a:rPr>
            </a:br>
            <a:endParaRPr kumimoji="0" lang="ru-RU" sz="28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179512" y="803609"/>
            <a:ext cx="8784976" cy="590931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algn="just"/>
            <a:r>
              <a:rPr lang="ru-RU" dirty="0" smtClean="0">
                <a:latin typeface="Times New Roman" pitchFamily="18" charset="0"/>
                <a:cs typeface="Times New Roman" pitchFamily="18" charset="0"/>
              </a:rPr>
              <a:t>	В 3 категории участников ЕГЭ качество работы с заданием значительно выше, многие справились на 2 балла, значительным является и выполнение на максимальный балл. Ошибки, перечисленные выше, встречались и у экзаменуемых, отнесенных к данной группе, но встречались реже.  Выполнение </a:t>
            </a:r>
            <a:r>
              <a:rPr lang="ru-RU" b="1" dirty="0" smtClean="0">
                <a:latin typeface="Times New Roman" pitchFamily="18" charset="0"/>
                <a:cs typeface="Times New Roman" pitchFamily="18" charset="0"/>
              </a:rPr>
              <a:t>задания 23</a:t>
            </a:r>
            <a:r>
              <a:rPr lang="ru-RU" dirty="0" smtClean="0">
                <a:latin typeface="Times New Roman" pitchFamily="18" charset="0"/>
                <a:cs typeface="Times New Roman" pitchFamily="18" charset="0"/>
              </a:rPr>
              <a:t> участниками экзамена с высоким результатом – 4 категория – демонстрирует высокий уровень знаний по содержательному разделу курса, системную работу с Конституцией РФ.  </a:t>
            </a:r>
          </a:p>
          <a:p>
            <a:pPr algn="just"/>
            <a:r>
              <a:rPr lang="ru-RU" dirty="0" smtClean="0">
                <a:latin typeface="Times New Roman" pitchFamily="18" charset="0"/>
                <a:cs typeface="Times New Roman" pitchFamily="18" charset="0"/>
              </a:rPr>
              <a:t>	Следует отметить для участников экзамена с достаточным уровнем подготовки (3 и 4 группы) необходимость следить за корректностью своих формулировок. Самая распространенная ошибка и потеря балла при выполнении </a:t>
            </a:r>
            <a:r>
              <a:rPr lang="ru-RU" b="1" dirty="0" smtClean="0">
                <a:latin typeface="Times New Roman" pitchFamily="18" charset="0"/>
                <a:cs typeface="Times New Roman" pitchFamily="18" charset="0"/>
              </a:rPr>
              <a:t>задания 23</a:t>
            </a:r>
            <a:r>
              <a:rPr lang="ru-RU" dirty="0" smtClean="0">
                <a:latin typeface="Times New Roman" pitchFamily="18" charset="0"/>
                <a:cs typeface="Times New Roman" pitchFamily="18" charset="0"/>
              </a:rPr>
              <a:t> в открытом варианте 320 была с вязана с искажением смысла приведенной 49 статьи Конституции. Участники ЕГЭ писали: «Каждый обвиняемый в совершении преступления считается невиновным, пока его виновность не будет доказана </a:t>
            </a:r>
            <a:r>
              <a:rPr lang="ru-RU" b="1" dirty="0" smtClean="0">
                <a:latin typeface="Times New Roman" pitchFamily="18" charset="0"/>
                <a:cs typeface="Times New Roman" pitchFamily="18" charset="0"/>
              </a:rPr>
              <a:t>судом</a:t>
            </a:r>
            <a:r>
              <a:rPr lang="ru-RU" dirty="0" smtClean="0">
                <a:latin typeface="Times New Roman" pitchFamily="18" charset="0"/>
                <a:cs typeface="Times New Roman" pitchFamily="18" charset="0"/>
              </a:rPr>
              <a:t>». В такой формулировке ошибочно трактуется смысл и функции суда как правоохранительного органа, так как доказать вину – не его цель, в уголовном процессе это задача прокуратуры. </a:t>
            </a:r>
          </a:p>
          <a:p>
            <a:pPr algn="just"/>
            <a:r>
              <a:rPr lang="ru-RU" dirty="0" smtClean="0">
                <a:latin typeface="Times New Roman" pitchFamily="18" charset="0"/>
                <a:cs typeface="Times New Roman" pitchFamily="18" charset="0"/>
              </a:rPr>
              <a:t>	Обвинительный уклон судебного процесса в РФ является искажением принципа состязательности и нарушением объективности судопроизводства. Он может иметь место в судебной практике, но является недопустимым с конституционных позиций. Эта ошибка свидетельствует о пробелах при рассмотрении тем «Правоохранительные органы», «Уголовное судопроизводство».</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Заголовок 2"/>
          <p:cNvSpPr txBox="1">
            <a:spLocks/>
          </p:cNvSpPr>
          <p:nvPr/>
        </p:nvSpPr>
        <p:spPr>
          <a:xfrm>
            <a:off x="107504" y="0"/>
            <a:ext cx="9036496" cy="692696"/>
          </a:xfrm>
          <a:prstGeom prst="rect">
            <a:avLst/>
          </a:prstGeom>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800" b="1" i="0" u="none" strike="noStrike" kern="1200" cap="none" spc="0" normalizeH="0" baseline="0" noProof="0" dirty="0" smtClean="0">
                <a:ln>
                  <a:noFill/>
                </a:ln>
                <a:solidFill>
                  <a:schemeClr val="lt1"/>
                </a:solidFill>
                <a:effectLst/>
                <a:uLnTx/>
                <a:uFillTx/>
                <a:latin typeface="+mn-lt"/>
                <a:ea typeface="+mn-ea"/>
                <a:cs typeface="+mn-cs"/>
              </a:rPr>
              <a:t/>
            </a:r>
            <a:br>
              <a:rPr kumimoji="0" lang="ru-RU" sz="2800" b="1" i="0" u="none" strike="noStrike" kern="1200" cap="none" spc="0" normalizeH="0" baseline="0" noProof="0" dirty="0" smtClean="0">
                <a:ln>
                  <a:noFill/>
                </a:ln>
                <a:solidFill>
                  <a:schemeClr val="lt1"/>
                </a:solidFill>
                <a:effectLst/>
                <a:uLnTx/>
                <a:uFillTx/>
                <a:latin typeface="+mn-lt"/>
                <a:ea typeface="+mn-ea"/>
                <a:cs typeface="+mn-cs"/>
              </a:rPr>
            </a:br>
            <a:r>
              <a:rPr kumimoji="0" lang="ru-RU" sz="2800" b="1" i="0" u="none" strike="noStrike" kern="1200" cap="none" spc="0" normalizeH="0" baseline="0" noProof="0" dirty="0" smtClean="0">
                <a:ln>
                  <a:noFill/>
                </a:ln>
                <a:solidFill>
                  <a:schemeClr val="lt1"/>
                </a:solidFill>
                <a:effectLst/>
                <a:uLnTx/>
                <a:uFillTx/>
                <a:latin typeface="+mn-lt"/>
                <a:ea typeface="+mn-ea"/>
                <a:cs typeface="+mn-cs"/>
              </a:rPr>
              <a:t/>
            </a:r>
            <a:br>
              <a:rPr kumimoji="0" lang="ru-RU" sz="2800" b="1" i="0" u="none" strike="noStrike" kern="1200" cap="none" spc="0" normalizeH="0" baseline="0" noProof="0" dirty="0" smtClean="0">
                <a:ln>
                  <a:noFill/>
                </a:ln>
                <a:solidFill>
                  <a:schemeClr val="lt1"/>
                </a:solidFill>
                <a:effectLst/>
                <a:uLnTx/>
                <a:uFillTx/>
                <a:latin typeface="+mn-lt"/>
                <a:ea typeface="+mn-ea"/>
                <a:cs typeface="+mn-cs"/>
              </a:rPr>
            </a:br>
            <a:r>
              <a:rPr kumimoji="0" lang="ru-RU" sz="2400" b="0" i="0" u="none" strike="noStrike" kern="1200" cap="none" spc="0" normalizeH="0" baseline="0" noProof="0" dirty="0" smtClean="0">
                <a:ln>
                  <a:noFill/>
                </a:ln>
                <a:solidFill>
                  <a:schemeClr val="lt1"/>
                </a:solidFill>
                <a:effectLst/>
                <a:uLnTx/>
                <a:uFillTx/>
                <a:latin typeface="+mn-lt"/>
                <a:ea typeface="+mn-ea"/>
                <a:cs typeface="+mn-cs"/>
              </a:rPr>
              <a:t>Содержательный анализ выполнения заданий </a:t>
            </a:r>
            <a:r>
              <a:rPr kumimoji="0" lang="ru-RU" sz="2400" b="1" i="0" u="none" strike="noStrike" kern="1200" cap="none" spc="0" normalizeH="0" baseline="0" noProof="0" dirty="0" smtClean="0">
                <a:ln>
                  <a:noFill/>
                </a:ln>
                <a:solidFill>
                  <a:schemeClr val="lt1"/>
                </a:solidFill>
                <a:effectLst/>
                <a:uLnTx/>
                <a:uFillTx/>
                <a:latin typeface="+mn-lt"/>
                <a:ea typeface="+mn-ea"/>
                <a:cs typeface="+mn-cs"/>
              </a:rPr>
              <a:t>2 части КИМ ЕГЭ</a:t>
            </a:r>
            <a:r>
              <a:rPr kumimoji="0" lang="ru-RU" sz="2400" b="0" i="0" u="none" strike="noStrike" kern="1200" cap="none" spc="0" normalizeH="0" baseline="0" noProof="0" dirty="0" smtClean="0">
                <a:ln>
                  <a:noFill/>
                </a:ln>
                <a:solidFill>
                  <a:schemeClr val="lt1"/>
                </a:solidFill>
                <a:effectLst/>
                <a:uLnTx/>
                <a:uFillTx/>
                <a:latin typeface="+mn-lt"/>
                <a:ea typeface="+mn-ea"/>
                <a:cs typeface="+mn-cs"/>
              </a:rPr>
              <a:t/>
            </a:r>
            <a:br>
              <a:rPr kumimoji="0" lang="ru-RU" sz="2400" b="0" i="0" u="none" strike="noStrike" kern="1200" cap="none" spc="0" normalizeH="0" baseline="0" noProof="0" dirty="0" smtClean="0">
                <a:ln>
                  <a:noFill/>
                </a:ln>
                <a:solidFill>
                  <a:schemeClr val="lt1"/>
                </a:solidFill>
                <a:effectLst/>
                <a:uLnTx/>
                <a:uFillTx/>
                <a:latin typeface="+mn-lt"/>
                <a:ea typeface="+mn-ea"/>
                <a:cs typeface="+mn-cs"/>
              </a:rPr>
            </a:br>
            <a:r>
              <a:rPr kumimoji="0" lang="ru-RU" sz="2800" b="0" i="0" u="none" strike="noStrike" kern="1200" cap="none" spc="0" normalizeH="0" baseline="0" noProof="0" dirty="0" smtClean="0">
                <a:ln>
                  <a:noFill/>
                </a:ln>
                <a:solidFill>
                  <a:schemeClr val="lt1"/>
                </a:solidFill>
                <a:effectLst/>
                <a:uLnTx/>
                <a:uFillTx/>
                <a:latin typeface="+mn-lt"/>
                <a:ea typeface="+mn-ea"/>
                <a:cs typeface="+mn-cs"/>
              </a:rPr>
              <a:t/>
            </a:r>
            <a:br>
              <a:rPr kumimoji="0" lang="ru-RU" sz="2800" b="0" i="0" u="none" strike="noStrike" kern="1200" cap="none" spc="0" normalizeH="0" baseline="0" noProof="0" dirty="0" smtClean="0">
                <a:ln>
                  <a:noFill/>
                </a:ln>
                <a:solidFill>
                  <a:schemeClr val="lt1"/>
                </a:solidFill>
                <a:effectLst/>
                <a:uLnTx/>
                <a:uFillTx/>
                <a:latin typeface="+mn-lt"/>
                <a:ea typeface="+mn-ea"/>
                <a:cs typeface="+mn-cs"/>
              </a:rPr>
            </a:br>
            <a:endParaRPr kumimoji="0" lang="ru-RU" sz="28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0"/>
            <a:ext cx="8640960" cy="692696"/>
          </a:xfrm>
        </p:spPr>
        <p:style>
          <a:lnRef idx="3">
            <a:schemeClr val="lt1"/>
          </a:lnRef>
          <a:fillRef idx="1">
            <a:schemeClr val="accent6"/>
          </a:fillRef>
          <a:effectRef idx="1">
            <a:schemeClr val="accent6"/>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dirty="0" smtClean="0"/>
              <a:t>Содержательный анализ выполнения заданий </a:t>
            </a:r>
            <a:r>
              <a:rPr lang="ru-RU" sz="2000" b="1" dirty="0" smtClean="0"/>
              <a:t>2 части КИМ ЕГЭ</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251520" y="764704"/>
            <a:ext cx="8640960" cy="5976664"/>
          </a:xfrm>
        </p:spPr>
        <p:style>
          <a:lnRef idx="2">
            <a:schemeClr val="accent2"/>
          </a:lnRef>
          <a:fillRef idx="1">
            <a:schemeClr val="lt1"/>
          </a:fillRef>
          <a:effectRef idx="0">
            <a:schemeClr val="accent2"/>
          </a:effectRef>
          <a:fontRef idx="minor">
            <a:schemeClr val="dk1"/>
          </a:fontRef>
        </p:style>
        <p:txBody>
          <a:bodyPr>
            <a:noAutofit/>
          </a:bodyPr>
          <a:lstStyle/>
          <a:p>
            <a:pPr marL="36000" indent="0" algn="just">
              <a:spcBef>
                <a:spcPts val="0"/>
              </a:spcBef>
              <a:buNone/>
            </a:pPr>
            <a:r>
              <a:rPr lang="ru-RU" sz="2000" dirty="0" smtClean="0">
                <a:latin typeface="Times New Roman" pitchFamily="18" charset="0"/>
                <a:cs typeface="Times New Roman" pitchFamily="18" charset="0"/>
              </a:rPr>
              <a:t>	Продолжая анализ выполнения заданий базового уровня сложности во 2 части КИМ ЕГЭ следует отметить, что из пяти заданий три выполнены в Тюменской области в 2023 году на достаточном уровне (</a:t>
            </a:r>
            <a:r>
              <a:rPr lang="ru-RU" sz="2000" b="1" dirty="0" smtClean="0">
                <a:latin typeface="Times New Roman" pitchFamily="18" charset="0"/>
                <a:cs typeface="Times New Roman" pitchFamily="18" charset="0"/>
              </a:rPr>
              <a:t>задания 17,21,22</a:t>
            </a:r>
            <a:r>
              <a:rPr lang="ru-RU" sz="2000" dirty="0" smtClean="0">
                <a:latin typeface="Times New Roman" pitchFamily="18" charset="0"/>
                <a:cs typeface="Times New Roman" pitchFamily="18" charset="0"/>
              </a:rPr>
              <a:t>), но </a:t>
            </a:r>
            <a:r>
              <a:rPr lang="ru-RU" sz="2000" b="1" dirty="0" smtClean="0">
                <a:latin typeface="Times New Roman" pitchFamily="18" charset="0"/>
                <a:cs typeface="Times New Roman" pitchFamily="18" charset="0"/>
              </a:rPr>
              <a:t>задание 17</a:t>
            </a:r>
            <a:r>
              <a:rPr lang="ru-RU" sz="2000" dirty="0" smtClean="0">
                <a:latin typeface="Times New Roman" pitchFamily="18" charset="0"/>
                <a:cs typeface="Times New Roman" pitchFamily="18" charset="0"/>
              </a:rPr>
              <a:t> выполнено с достаточным качеством всеми категориями участников ЕГЭ, а выполнение </a:t>
            </a:r>
            <a:r>
              <a:rPr lang="ru-RU" sz="2000" b="1" dirty="0" smtClean="0">
                <a:latin typeface="Times New Roman" pitchFamily="18" charset="0"/>
                <a:cs typeface="Times New Roman" pitchFamily="18" charset="0"/>
              </a:rPr>
              <a:t>заданий 21,22</a:t>
            </a:r>
            <a:r>
              <a:rPr lang="ru-RU" sz="2000" i="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экзаменуемыми 1 анализируемой категории нельзя считать достаточным.</a:t>
            </a:r>
          </a:p>
          <a:p>
            <a:pPr marL="36000" indent="0" algn="just">
              <a:spcBef>
                <a:spcPts val="0"/>
              </a:spcBef>
              <a:buNone/>
            </a:pPr>
            <a:r>
              <a:rPr lang="ru-RU" sz="2000" b="1" dirty="0" smtClean="0">
                <a:latin typeface="Times New Roman" pitchFamily="18" charset="0"/>
                <a:cs typeface="Times New Roman" pitchFamily="18" charset="0"/>
              </a:rPr>
              <a:t>	Задание 21</a:t>
            </a:r>
            <a:r>
              <a:rPr lang="ru-RU" sz="2000" dirty="0" smtClean="0">
                <a:latin typeface="Times New Roman" pitchFamily="18" charset="0"/>
                <a:cs typeface="Times New Roman" pitchFamily="18" charset="0"/>
              </a:rPr>
              <a:t> поддается алгоритмизации при подготовке. Его первый элемент может быть выполнен безошибочно просто при внимательном рассмотрении графика: нужно найти две точки равновесной цены, возникающие на пересечении кривых </a:t>
            </a:r>
            <a:r>
              <a:rPr lang="en-US" sz="2000" dirty="0" smtClean="0">
                <a:latin typeface="Times New Roman" pitchFamily="18" charset="0"/>
                <a:cs typeface="Times New Roman" pitchFamily="18" charset="0"/>
              </a:rPr>
              <a:t>S</a:t>
            </a:r>
            <a:r>
              <a:rPr lang="ru-RU" sz="2000" dirty="0" smtClean="0">
                <a:latin typeface="Times New Roman" pitchFamily="18" charset="0"/>
                <a:cs typeface="Times New Roman" pitchFamily="18" charset="0"/>
              </a:rPr>
              <a:t> и </a:t>
            </a:r>
            <a:r>
              <a:rPr lang="en-US" sz="2000" dirty="0" smtClean="0">
                <a:latin typeface="Times New Roman" pitchFamily="18" charset="0"/>
                <a:cs typeface="Times New Roman" pitchFamily="18" charset="0"/>
              </a:rPr>
              <a:t>D</a:t>
            </a:r>
            <a:r>
              <a:rPr lang="ru-RU" sz="2000" dirty="0" smtClean="0">
                <a:latin typeface="Times New Roman" pitchFamily="18" charset="0"/>
                <a:cs typeface="Times New Roman" pitchFamily="18" charset="0"/>
              </a:rPr>
              <a:t> и сравнить их позицию на графике относительно оси </a:t>
            </a:r>
            <a:r>
              <a:rPr lang="en-US" sz="2000" dirty="0" smtClean="0">
                <a:latin typeface="Times New Roman" pitchFamily="18" charset="0"/>
                <a:cs typeface="Times New Roman" pitchFamily="18" charset="0"/>
              </a:rPr>
              <a:t>P</a:t>
            </a:r>
            <a:r>
              <a:rPr lang="ru-RU" sz="2000" dirty="0" smtClean="0">
                <a:latin typeface="Times New Roman" pitchFamily="18" charset="0"/>
                <a:cs typeface="Times New Roman" pitchFamily="18" charset="0"/>
              </a:rPr>
              <a:t>. Второй элемент представляет собой фактор </a:t>
            </a:r>
            <a:r>
              <a:rPr lang="ru-RU" sz="2000" dirty="0" err="1" smtClean="0">
                <a:latin typeface="Times New Roman" pitchFamily="18" charset="0"/>
                <a:cs typeface="Times New Roman" pitchFamily="18" charset="0"/>
              </a:rPr>
              <a:t>спроса\предложения</a:t>
            </a:r>
            <a:r>
              <a:rPr lang="ru-RU" sz="2000" dirty="0" smtClean="0">
                <a:latin typeface="Times New Roman" pitchFamily="18" charset="0"/>
                <a:cs typeface="Times New Roman" pitchFamily="18" charset="0"/>
              </a:rPr>
              <a:t> с описанием его действия применительно к данному рынку. Этот элемент предполагает, что при чтении графика участник экзамена понимает, какое изменение произошло с рыночной категорией – уменьшение или рост (соответствует движению кривой </a:t>
            </a:r>
            <a:r>
              <a:rPr lang="ru-RU" sz="2000" dirty="0" err="1" smtClean="0">
                <a:latin typeface="Times New Roman" pitchFamily="18" charset="0"/>
                <a:cs typeface="Times New Roman" pitchFamily="18" charset="0"/>
              </a:rPr>
              <a:t>влево\вправо</a:t>
            </a:r>
            <a:r>
              <a:rPr lang="ru-RU" sz="2000" dirty="0" smtClean="0">
                <a:latin typeface="Times New Roman" pitchFamily="18" charset="0"/>
                <a:cs typeface="Times New Roman" pitchFamily="18" charset="0"/>
              </a:rPr>
              <a:t>), и характеризует влияние указанного фактора на </a:t>
            </a:r>
            <a:r>
              <a:rPr lang="ru-RU" sz="2000" dirty="0" err="1" smtClean="0">
                <a:latin typeface="Times New Roman" pitchFamily="18" charset="0"/>
                <a:cs typeface="Times New Roman" pitchFamily="18" charset="0"/>
              </a:rPr>
              <a:t>най</a:t>
            </a:r>
            <a:r>
              <a:rPr lang="ru-RU" sz="2000" dirty="0" smtClean="0">
                <a:latin typeface="Times New Roman" pitchFamily="18" charset="0"/>
                <a:cs typeface="Times New Roman" pitchFamily="18" charset="0"/>
              </a:rPr>
              <a:t> данную тенденцию движения. Третий элемент представляет собой реконструкцию участником изменения на рынке второй категории при определенных обстоятельствах.</a:t>
            </a:r>
          </a:p>
          <a:p>
            <a:pPr marL="36000" indent="0" algn="just">
              <a:spcBef>
                <a:spcPts val="0"/>
              </a:spcBef>
              <a:buNone/>
            </a:pPr>
            <a:r>
              <a:rPr lang="ru-RU" sz="2000"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0"/>
            <a:ext cx="8640960" cy="692696"/>
          </a:xfrm>
        </p:spPr>
        <p:style>
          <a:lnRef idx="3">
            <a:schemeClr val="lt1"/>
          </a:lnRef>
          <a:fillRef idx="1">
            <a:schemeClr val="accent6"/>
          </a:fillRef>
          <a:effectRef idx="1">
            <a:schemeClr val="accent6"/>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dirty="0" smtClean="0"/>
              <a:t>Содержательный анализ выполнения заданий </a:t>
            </a:r>
            <a:r>
              <a:rPr lang="ru-RU" sz="2000" b="1" dirty="0" smtClean="0"/>
              <a:t>2 части КИМ ЕГЭ</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251520" y="764704"/>
            <a:ext cx="8640960" cy="5976664"/>
          </a:xfrm>
        </p:spPr>
        <p:style>
          <a:lnRef idx="2">
            <a:schemeClr val="accent2"/>
          </a:lnRef>
          <a:fillRef idx="1">
            <a:schemeClr val="lt1"/>
          </a:fillRef>
          <a:effectRef idx="0">
            <a:schemeClr val="accent2"/>
          </a:effectRef>
          <a:fontRef idx="minor">
            <a:schemeClr val="dk1"/>
          </a:fontRef>
        </p:style>
        <p:txBody>
          <a:bodyPr>
            <a:noAutofit/>
          </a:bodyPr>
          <a:lstStyle/>
          <a:p>
            <a:pPr marL="36000" indent="0" algn="just">
              <a:spcBef>
                <a:spcPts val="0"/>
              </a:spcBef>
              <a:buNone/>
            </a:pPr>
            <a:r>
              <a:rPr lang="ru-RU" sz="2000" dirty="0" smtClean="0">
                <a:latin typeface="Times New Roman" pitchFamily="18" charset="0"/>
                <a:cs typeface="Times New Roman" pitchFamily="18" charset="0"/>
              </a:rPr>
              <a:t>	Кроме навыка работы с графиком и умения вычленять из визуальной информации требуемые позиции задание предполагает знание факторов спроса или предложения и понимание механизма их действия. </a:t>
            </a:r>
          </a:p>
          <a:p>
            <a:pPr marL="36000" indent="0" algn="just">
              <a:spcBef>
                <a:spcPts val="0"/>
              </a:spcBef>
              <a:buNone/>
            </a:pPr>
            <a:r>
              <a:rPr lang="ru-RU" sz="2000" dirty="0" smtClean="0">
                <a:latin typeface="Times New Roman" pitchFamily="18" charset="0"/>
                <a:cs typeface="Times New Roman" pitchFamily="18" charset="0"/>
              </a:rPr>
              <a:t>	При выполнении </a:t>
            </a:r>
            <a:r>
              <a:rPr lang="ru-RU" sz="2000" b="1" dirty="0" smtClean="0">
                <a:latin typeface="Times New Roman" pitchFamily="18" charset="0"/>
                <a:cs typeface="Times New Roman" pitchFamily="18" charset="0"/>
              </a:rPr>
              <a:t>задания 21</a:t>
            </a:r>
            <a:r>
              <a:rPr lang="ru-RU" sz="2000" dirty="0" smtClean="0">
                <a:latin typeface="Times New Roman" pitchFamily="18" charset="0"/>
                <a:cs typeface="Times New Roman" pitchFamily="18" charset="0"/>
              </a:rPr>
              <a:t> проявляется недостаточная </a:t>
            </a:r>
            <a:r>
              <a:rPr lang="ru-RU" sz="2000" dirty="0" err="1" smtClean="0">
                <a:latin typeface="Times New Roman" pitchFamily="18" charset="0"/>
                <a:cs typeface="Times New Roman" pitchFamily="18" charset="0"/>
              </a:rPr>
              <a:t>сформированность</a:t>
            </a:r>
            <a:r>
              <a:rPr lang="ru-RU" sz="2000" dirty="0" smtClean="0">
                <a:latin typeface="Times New Roman" pitchFamily="18" charset="0"/>
                <a:cs typeface="Times New Roman" pitchFamily="18" charset="0"/>
              </a:rPr>
              <a:t> умения поиска информации в источниках различного типа, так как значительная часть экзаменуемых в </a:t>
            </a:r>
            <a:r>
              <a:rPr lang="ru-RU" sz="2000" b="1" dirty="0" smtClean="0">
                <a:latin typeface="Times New Roman" pitchFamily="18" charset="0"/>
                <a:cs typeface="Times New Roman" pitchFamily="18" charset="0"/>
              </a:rPr>
              <a:t>1 группе </a:t>
            </a:r>
            <a:r>
              <a:rPr lang="ru-RU" sz="2000" dirty="0" smtClean="0">
                <a:latin typeface="Times New Roman" pitchFamily="18" charset="0"/>
                <a:cs typeface="Times New Roman" pitchFamily="18" charset="0"/>
              </a:rPr>
              <a:t>не выполняет данное задание, затрудняясь даже в определении изменения цены по графику. </a:t>
            </a:r>
          </a:p>
          <a:p>
            <a:pPr marL="36000" indent="0" algn="just">
              <a:spcBef>
                <a:spcPts val="0"/>
              </a:spcBef>
              <a:buNone/>
            </a:pPr>
            <a:r>
              <a:rPr lang="ru-RU" sz="2000" dirty="0" smtClean="0">
                <a:latin typeface="Times New Roman" pitchFamily="18" charset="0"/>
                <a:cs typeface="Times New Roman" pitchFamily="18" charset="0"/>
              </a:rPr>
              <a:t>	Можно говорить и о незнании базовых основ экономики, так как много ошибок в ответе на третий вопрос, проверяющий понимание работы механизмов спроса и предложения. </a:t>
            </a:r>
          </a:p>
          <a:p>
            <a:pPr marL="36000" indent="0" algn="just">
              <a:spcBef>
                <a:spcPts val="0"/>
              </a:spcBef>
              <a:buNone/>
            </a:pPr>
            <a:r>
              <a:rPr lang="ru-RU" sz="2000" dirty="0" smtClean="0">
                <a:latin typeface="Times New Roman" pitchFamily="18" charset="0"/>
                <a:cs typeface="Times New Roman" pitchFamily="18" charset="0"/>
              </a:rPr>
              <a:t>	Особые затруднения вызывает второй вопрос, проверяющий, на наш взгляд,  кроме умения поиска информации в источниках различного типа для реконструкции недостающих  звеньев также и умение выявлять причинно-следственные, функциональные, иерархические и другие связи социальных объектов.  </a:t>
            </a:r>
          </a:p>
          <a:p>
            <a:pPr marL="36000" indent="0" algn="just">
              <a:spcBef>
                <a:spcPts val="0"/>
              </a:spcBef>
              <a:buNone/>
            </a:pPr>
            <a:r>
              <a:rPr lang="ru-RU" sz="2000" dirty="0" smtClean="0">
                <a:latin typeface="Times New Roman" pitchFamily="18" charset="0"/>
                <a:cs typeface="Times New Roman" pitchFamily="18" charset="0"/>
              </a:rPr>
              <a:t>	В этой категории участников ЕГЭ кроме незнания факторов спроса и предложения можно говорить также и о слабом уровне знакомства с критериями задания.</a:t>
            </a:r>
          </a:p>
          <a:p>
            <a:pPr marL="36000" lvl="0" indent="0" algn="just">
              <a:spcBef>
                <a:spcPts val="0"/>
              </a:spcBef>
              <a:buNone/>
            </a:pP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0"/>
            <a:ext cx="8640960" cy="692696"/>
          </a:xfrm>
        </p:spPr>
        <p:style>
          <a:lnRef idx="3">
            <a:schemeClr val="lt1"/>
          </a:lnRef>
          <a:fillRef idx="1">
            <a:schemeClr val="accent6"/>
          </a:fillRef>
          <a:effectRef idx="1">
            <a:schemeClr val="accent6"/>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dirty="0" smtClean="0"/>
              <a:t>Содержательный анализ выполнения заданий </a:t>
            </a:r>
            <a:r>
              <a:rPr lang="ru-RU" sz="2000" b="1" dirty="0" smtClean="0"/>
              <a:t>2 части КИМ ЕГЭ</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graphicFrame>
        <p:nvGraphicFramePr>
          <p:cNvPr id="6" name="Таблица 5"/>
          <p:cNvGraphicFramePr>
            <a:graphicFrameLocks noGrp="1"/>
          </p:cNvGraphicFramePr>
          <p:nvPr/>
        </p:nvGraphicFramePr>
        <p:xfrm>
          <a:off x="395536" y="980728"/>
          <a:ext cx="8424936" cy="5472608"/>
        </p:xfrm>
        <a:graphic>
          <a:graphicData uri="http://schemas.openxmlformats.org/drawingml/2006/table">
            <a:tbl>
              <a:tblPr/>
              <a:tblGrid>
                <a:gridCol w="4320480"/>
                <a:gridCol w="4104456"/>
              </a:tblGrid>
              <a:tr h="5472608">
                <a:tc>
                  <a:txBody>
                    <a:bodyPr/>
                    <a:lstStyle/>
                    <a:p>
                      <a:pPr algn="just"/>
                      <a:r>
                        <a:rPr lang="ru-RU" sz="1800" dirty="0">
                          <a:latin typeface="Times New Roman" pitchFamily="18" charset="0"/>
                          <a:cs typeface="Times New Roman" pitchFamily="18" charset="0"/>
                        </a:rPr>
                        <a:t>На графике изображено изменение ситуации на рынке кожаных курток в стране Z. Кривая спроса переместилась из положения D в положение D1 при неизменном предложении S. (На графике P – цена товара; Q – количество товара.) </a:t>
                      </a:r>
                    </a:p>
                    <a:p>
                      <a:pPr algn="just"/>
                      <a:r>
                        <a:rPr lang="ru-RU" sz="1800" dirty="0">
                          <a:latin typeface="Times New Roman" pitchFamily="18" charset="0"/>
                          <a:cs typeface="Times New Roman" pitchFamily="18" charset="0"/>
                        </a:rPr>
                        <a:t>Как изменилась равновесная цена? </a:t>
                      </a:r>
                    </a:p>
                    <a:p>
                      <a:pPr algn="just"/>
                      <a:r>
                        <a:rPr lang="ru-RU" sz="1800" dirty="0">
                          <a:latin typeface="Times New Roman" pitchFamily="18" charset="0"/>
                          <a:cs typeface="Times New Roman" pitchFamily="18" charset="0"/>
                        </a:rPr>
                        <a:t>Что могло вызвать изменение спроса? Укажите любое одно обстоятельство (фактор) и объясните его влияние на спрос. (Объяснение должно быть дано применительно к рынку, указанному в тексте задания.) </a:t>
                      </a:r>
                    </a:p>
                    <a:p>
                      <a:pPr algn="just"/>
                      <a:r>
                        <a:rPr lang="ru-RU" sz="1800" dirty="0">
                          <a:latin typeface="Times New Roman" pitchFamily="18" charset="0"/>
                          <a:cs typeface="Times New Roman" pitchFamily="18" charset="0"/>
                        </a:rPr>
                        <a:t>Как изменятся предложение и равновесная цена на данном рынке, если при прочих равных условиях откроется новая фабрика по производству кожаных курток?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ru-RU" sz="1000" dirty="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79873" name="Picture 632142997"/>
          <p:cNvPicPr>
            <a:picLocks noChangeAspect="1" noChangeArrowheads="1"/>
          </p:cNvPicPr>
          <p:nvPr/>
        </p:nvPicPr>
        <p:blipFill>
          <a:blip r:embed="rId2" cstate="print"/>
          <a:srcRect/>
          <a:stretch>
            <a:fillRect/>
          </a:stretch>
        </p:blipFill>
        <p:spPr bwMode="auto">
          <a:xfrm>
            <a:off x="5197569" y="1412776"/>
            <a:ext cx="3442883" cy="3240360"/>
          </a:xfrm>
          <a:prstGeom prst="rect">
            <a:avLst/>
          </a:prstGeom>
          <a:solidFill>
            <a:srgbClr val="FFFFFF"/>
          </a:solidFill>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0"/>
            <a:ext cx="8640960" cy="692696"/>
          </a:xfrm>
        </p:spPr>
        <p:style>
          <a:lnRef idx="3">
            <a:schemeClr val="lt1"/>
          </a:lnRef>
          <a:fillRef idx="1">
            <a:schemeClr val="accent6"/>
          </a:fillRef>
          <a:effectRef idx="1">
            <a:schemeClr val="accent6"/>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dirty="0" smtClean="0"/>
              <a:t>Содержательный анализ выполнения заданий </a:t>
            </a:r>
            <a:r>
              <a:rPr lang="ru-RU" sz="2000" b="1" dirty="0" smtClean="0"/>
              <a:t>2 части КИМ ЕГЭ</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251520" y="764704"/>
            <a:ext cx="8640960" cy="5976664"/>
          </a:xfrm>
        </p:spPr>
        <p:style>
          <a:lnRef idx="2">
            <a:schemeClr val="accent2"/>
          </a:lnRef>
          <a:fillRef idx="1">
            <a:schemeClr val="lt1"/>
          </a:fillRef>
          <a:effectRef idx="0">
            <a:schemeClr val="accent2"/>
          </a:effectRef>
          <a:fontRef idx="minor">
            <a:schemeClr val="dk1"/>
          </a:fontRef>
        </p:style>
        <p:txBody>
          <a:bodyPr>
            <a:noAutofit/>
          </a:bodyPr>
          <a:lstStyle/>
          <a:p>
            <a:pPr marL="36000">
              <a:spcBef>
                <a:spcPts val="0"/>
              </a:spcBef>
              <a:buNone/>
            </a:pPr>
            <a:r>
              <a:rPr lang="ru-RU" sz="2000" dirty="0" smtClean="0">
                <a:latin typeface="Times New Roman" pitchFamily="18" charset="0"/>
                <a:cs typeface="Times New Roman" pitchFamily="18" charset="0"/>
              </a:rPr>
              <a:t>		Можно выделить типичные ошибки в выполнении задания: </a:t>
            </a:r>
          </a:p>
          <a:p>
            <a:pPr marL="36000" algn="just">
              <a:spcBef>
                <a:spcPts val="0"/>
              </a:spcBef>
            </a:pPr>
            <a:r>
              <a:rPr lang="ru-RU" sz="2000" dirty="0" smtClean="0">
                <a:latin typeface="Times New Roman" pitchFamily="18" charset="0"/>
                <a:cs typeface="Times New Roman" pitchFamily="18" charset="0"/>
              </a:rPr>
              <a:t>отсутствует понимание направления изменения </a:t>
            </a:r>
            <a:r>
              <a:rPr lang="ru-RU" sz="2000" dirty="0" err="1" smtClean="0">
                <a:latin typeface="Times New Roman" pitchFamily="18" charset="0"/>
                <a:cs typeface="Times New Roman" pitchFamily="18" charset="0"/>
              </a:rPr>
              <a:t>спроса\предложения</a:t>
            </a:r>
            <a:r>
              <a:rPr lang="ru-RU" sz="2000" dirty="0" smtClean="0">
                <a:latin typeface="Times New Roman" pitchFamily="18" charset="0"/>
                <a:cs typeface="Times New Roman" pitchFamily="18" charset="0"/>
              </a:rPr>
              <a:t>, соответственно вместо объяснения повышения идет объяснение снижения и наоборот;</a:t>
            </a:r>
          </a:p>
          <a:p>
            <a:pPr marL="36000" algn="just">
              <a:spcBef>
                <a:spcPts val="0"/>
              </a:spcBef>
            </a:pPr>
            <a:r>
              <a:rPr lang="ru-RU" sz="2000" dirty="0" smtClean="0">
                <a:latin typeface="Times New Roman" pitchFamily="18" charset="0"/>
                <a:cs typeface="Times New Roman" pitchFamily="18" charset="0"/>
              </a:rPr>
              <a:t>указывается только </a:t>
            </a:r>
            <a:r>
              <a:rPr lang="ru-RU" sz="2000" dirty="0" err="1" smtClean="0">
                <a:latin typeface="Times New Roman" pitchFamily="18" charset="0"/>
                <a:cs typeface="Times New Roman" pitchFamily="18" charset="0"/>
              </a:rPr>
              <a:t>обстоятельство\фактор</a:t>
            </a:r>
            <a:r>
              <a:rPr lang="ru-RU" sz="2000" dirty="0" smtClean="0">
                <a:latin typeface="Times New Roman" pitchFamily="18" charset="0"/>
                <a:cs typeface="Times New Roman" pitchFamily="18" charset="0"/>
              </a:rPr>
              <a:t>, нет связи с конкретным рынком, объяснения применительно к нему;</a:t>
            </a:r>
          </a:p>
          <a:p>
            <a:pPr marL="36000" algn="just">
              <a:spcBef>
                <a:spcPts val="0"/>
              </a:spcBef>
            </a:pPr>
            <a:r>
              <a:rPr lang="ru-RU" sz="2000" dirty="0" smtClean="0">
                <a:latin typeface="Times New Roman" pitchFamily="18" charset="0"/>
                <a:cs typeface="Times New Roman" pitchFamily="18" charset="0"/>
              </a:rPr>
              <a:t> вместо конкретного указания, повысился или уменьшился спрос/предложение, называется фактор, а потом говорится «поэтому спрос/предложение изменились»;</a:t>
            </a:r>
          </a:p>
          <a:p>
            <a:pPr marL="36000" algn="just">
              <a:spcBef>
                <a:spcPts val="0"/>
              </a:spcBef>
            </a:pPr>
            <a:r>
              <a:rPr lang="ru-RU" sz="2000" dirty="0" smtClean="0">
                <a:latin typeface="Times New Roman" pitchFamily="18" charset="0"/>
                <a:cs typeface="Times New Roman" pitchFamily="18" charset="0"/>
              </a:rPr>
              <a:t>игнорируется указание «при неизменном спросе D», «при неизменном предложении </a:t>
            </a:r>
            <a:r>
              <a:rPr lang="en-US" sz="2000" dirty="0" smtClean="0">
                <a:latin typeface="Times New Roman" pitchFamily="18" charset="0"/>
                <a:cs typeface="Times New Roman" pitchFamily="18" charset="0"/>
              </a:rPr>
              <a:t>S</a:t>
            </a:r>
            <a:r>
              <a:rPr lang="ru-RU" sz="2000" dirty="0" smtClean="0">
                <a:latin typeface="Times New Roman" pitchFamily="18" charset="0"/>
                <a:cs typeface="Times New Roman" pitchFamily="18" charset="0"/>
              </a:rPr>
              <a:t>», присутствующее в заданиях. Вместо факторов конкретно спроса или конкретно предложения указывается фактор противоположной категории, как она изменилась под его воздействием, а затем как это изменение повлияло на изменение требуемой в задании категории. В приведенном задании из примера писали, используя имеющийся в третьем элементе фактор: «Открылась новая фабрика по производству кожаных курток, их стало много, все, кто хотел уже купили кожаные куртки, их перестали покупать, спрос упал»;</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0"/>
            <a:ext cx="8640960" cy="692696"/>
          </a:xfrm>
        </p:spPr>
        <p:style>
          <a:lnRef idx="3">
            <a:schemeClr val="lt1"/>
          </a:lnRef>
          <a:fillRef idx="1">
            <a:schemeClr val="accent6"/>
          </a:fillRef>
          <a:effectRef idx="1">
            <a:schemeClr val="accent6"/>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dirty="0" smtClean="0"/>
              <a:t>Содержательный анализ выполнения заданий </a:t>
            </a:r>
            <a:r>
              <a:rPr lang="ru-RU" sz="2000" b="1" dirty="0" smtClean="0"/>
              <a:t>2 части КИМ ЕГЭ</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251520" y="764704"/>
            <a:ext cx="8640960" cy="5976664"/>
          </a:xfrm>
        </p:spPr>
        <p:style>
          <a:lnRef idx="2">
            <a:schemeClr val="accent2"/>
          </a:lnRef>
          <a:fillRef idx="1">
            <a:schemeClr val="lt1"/>
          </a:fillRef>
          <a:effectRef idx="0">
            <a:schemeClr val="accent2"/>
          </a:effectRef>
          <a:fontRef idx="minor">
            <a:schemeClr val="dk1"/>
          </a:fontRef>
        </p:style>
        <p:txBody>
          <a:bodyPr>
            <a:noAutofit/>
          </a:bodyPr>
          <a:lstStyle/>
          <a:p>
            <a:pPr marL="36000" indent="0" algn="just">
              <a:spcBef>
                <a:spcPts val="0"/>
              </a:spcBef>
            </a:pPr>
            <a:r>
              <a:rPr lang="ru-RU" sz="2000" dirty="0" smtClean="0">
                <a:latin typeface="Times New Roman" pitchFamily="18" charset="0"/>
                <a:cs typeface="Times New Roman" pitchFamily="18" charset="0"/>
              </a:rPr>
              <a:t>В слабых работах часто встречались затруднения и в выполнении третьего элемента. В третьем вопросе фактор, влияющий на рыночную категорию уже задан, от участника ЕГЭ требуется объяснить как он повлияет на равновесную цену и рыночную категорию. Здесь встречались следующие варианты неверных ответов: </a:t>
            </a:r>
          </a:p>
          <a:p>
            <a:pPr marL="36000" lvl="0" indent="0" algn="just">
              <a:spcBef>
                <a:spcPts val="0"/>
              </a:spcBef>
            </a:pPr>
            <a:r>
              <a:rPr lang="ru-RU" sz="2000" dirty="0" smtClean="0">
                <a:latin typeface="Times New Roman" pitchFamily="18" charset="0"/>
                <a:cs typeface="Times New Roman" pitchFamily="18" charset="0"/>
              </a:rPr>
              <a:t>указывалось предполагаемое изменение только цены или только </a:t>
            </a:r>
            <a:r>
              <a:rPr lang="ru-RU" sz="2000" dirty="0" err="1" smtClean="0">
                <a:latin typeface="Times New Roman" pitchFamily="18" charset="0"/>
                <a:cs typeface="Times New Roman" pitchFamily="18" charset="0"/>
              </a:rPr>
              <a:t>спроса\предложения</a:t>
            </a:r>
            <a:r>
              <a:rPr lang="ru-RU" sz="2000" dirty="0" smtClean="0">
                <a:latin typeface="Times New Roman" pitchFamily="18" charset="0"/>
                <a:cs typeface="Times New Roman" pitchFamily="18" charset="0"/>
              </a:rPr>
              <a:t>; </a:t>
            </a:r>
          </a:p>
          <a:p>
            <a:pPr marL="36000" lvl="0" indent="0" algn="just">
              <a:spcBef>
                <a:spcPts val="0"/>
              </a:spcBef>
            </a:pPr>
            <a:r>
              <a:rPr lang="ru-RU" sz="2000" dirty="0" smtClean="0">
                <a:latin typeface="Times New Roman" pitchFamily="18" charset="0"/>
                <a:cs typeface="Times New Roman" pitchFamily="18" charset="0"/>
              </a:rPr>
              <a:t>вместо изменения спроса характеризовалось изменение предложения и наоборот; </a:t>
            </a:r>
          </a:p>
          <a:p>
            <a:pPr marL="36000" lvl="0" indent="0" algn="just">
              <a:spcBef>
                <a:spcPts val="0"/>
              </a:spcBef>
            </a:pPr>
            <a:r>
              <a:rPr lang="ru-RU" sz="2000" dirty="0" smtClean="0">
                <a:latin typeface="Times New Roman" pitchFamily="18" charset="0"/>
                <a:cs typeface="Times New Roman" pitchFamily="18" charset="0"/>
              </a:rPr>
              <a:t>изменения характеризовались неверно;</a:t>
            </a:r>
          </a:p>
          <a:p>
            <a:pPr marL="36000" lvl="0" indent="0" algn="just">
              <a:spcBef>
                <a:spcPts val="0"/>
              </a:spcBef>
            </a:pPr>
            <a:r>
              <a:rPr lang="ru-RU" sz="2000" dirty="0" smtClean="0">
                <a:latin typeface="Times New Roman" pitchFamily="18" charset="0"/>
                <a:cs typeface="Times New Roman" pitchFamily="18" charset="0"/>
              </a:rPr>
              <a:t>неверно характеризовалось изменение одной из двух категорий.</a:t>
            </a:r>
          </a:p>
          <a:p>
            <a:pPr marL="36000" indent="0" algn="just">
              <a:spcBef>
                <a:spcPts val="0"/>
              </a:spcBef>
            </a:pPr>
            <a:r>
              <a:rPr lang="ru-RU" sz="2000" dirty="0" smtClean="0">
                <a:latin typeface="Times New Roman" pitchFamily="18" charset="0"/>
                <a:cs typeface="Times New Roman" pitchFamily="18" charset="0"/>
              </a:rPr>
              <a:t>      Ошибки, которые допускают участники ЕГЭ, одинаковы для всех анализируемых категорий, но в 2,3,4 группах они не носят системного характера, а у экзаменуемых, отнесенных к 1 анализируемой категории, очевидно связаны как с недостаточным уровнем развития умений/навыков, так и с элементарным незнанием основного теоретического содержания </a:t>
            </a:r>
            <a:r>
              <a:rPr lang="ru-RU" sz="2000" b="1" dirty="0" smtClean="0">
                <a:latin typeface="Times New Roman" pitchFamily="18" charset="0"/>
                <a:cs typeface="Times New Roman" pitchFamily="18" charset="0"/>
              </a:rPr>
              <a:t>позиции 2.4</a:t>
            </a:r>
            <a:r>
              <a:rPr lang="ru-RU" sz="2000" dirty="0" smtClean="0">
                <a:latin typeface="Times New Roman" pitchFamily="18" charset="0"/>
                <a:cs typeface="Times New Roman" pitchFamily="18" charset="0"/>
              </a:rPr>
              <a:t> кодификатора содержания ЕГЭ.</a:t>
            </a:r>
          </a:p>
          <a:p>
            <a:pPr marL="36000" indent="0" algn="just">
              <a:spcBef>
                <a:spcPts val="0"/>
              </a:spcBef>
              <a:buNone/>
            </a:pP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0"/>
            <a:ext cx="8640960" cy="692696"/>
          </a:xfrm>
        </p:spPr>
        <p:style>
          <a:lnRef idx="3">
            <a:schemeClr val="lt1"/>
          </a:lnRef>
          <a:fillRef idx="1">
            <a:schemeClr val="accent6"/>
          </a:fillRef>
          <a:effectRef idx="1">
            <a:schemeClr val="accent6"/>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dirty="0" smtClean="0"/>
              <a:t>Содержательный анализ выполнения заданий </a:t>
            </a:r>
            <a:r>
              <a:rPr lang="ru-RU" sz="2000" b="1" dirty="0" smtClean="0"/>
              <a:t>2 части КИМ ЕГЭ</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251520" y="764704"/>
            <a:ext cx="8640960" cy="5976664"/>
          </a:xfrm>
        </p:spPr>
        <p:style>
          <a:lnRef idx="2">
            <a:schemeClr val="accent2"/>
          </a:lnRef>
          <a:fillRef idx="1">
            <a:schemeClr val="lt1"/>
          </a:fillRef>
          <a:effectRef idx="0">
            <a:schemeClr val="accent2"/>
          </a:effectRef>
          <a:fontRef idx="minor">
            <a:schemeClr val="dk1"/>
          </a:fontRef>
        </p:style>
        <p:txBody>
          <a:bodyPr>
            <a:noAutofit/>
          </a:bodyPr>
          <a:lstStyle/>
          <a:p>
            <a:pPr marL="36000" indent="0" algn="just">
              <a:spcBef>
                <a:spcPts val="0"/>
              </a:spcBef>
              <a:buNone/>
            </a:pPr>
            <a:r>
              <a:rPr lang="ru-RU" sz="2000" dirty="0" smtClean="0">
                <a:latin typeface="Times New Roman" pitchFamily="18" charset="0"/>
                <a:cs typeface="Times New Roman" pitchFamily="18" charset="0"/>
              </a:rPr>
              <a:t>Низкие результаты выполнения </a:t>
            </a:r>
            <a:r>
              <a:rPr lang="ru-RU" sz="2000" b="1" dirty="0" smtClean="0">
                <a:latin typeface="Times New Roman" pitchFamily="18" charset="0"/>
                <a:cs typeface="Times New Roman" pitchFamily="18" charset="0"/>
              </a:rPr>
              <a:t>задания 22</a:t>
            </a:r>
            <a:r>
              <a:rPr lang="ru-RU" sz="2000" dirty="0" smtClean="0">
                <a:latin typeface="Times New Roman" pitchFamily="18" charset="0"/>
                <a:cs typeface="Times New Roman" pitchFamily="18" charset="0"/>
              </a:rPr>
              <a:t> свидетельствуют, в первую очередь, о слабой понятийной базе. Особые затруднения в группе вызывают задания, где нужно не только дать ответ, но и объяснить его, то есть владение умением применять полученные знания в повседневной жизни развито недостаточно. </a:t>
            </a:r>
          </a:p>
          <a:p>
            <a:pPr marL="36000" indent="0" algn="just">
              <a:spcBef>
                <a:spcPts val="0"/>
              </a:spcBef>
              <a:buNone/>
            </a:pPr>
            <a:r>
              <a:rPr lang="ru-RU" sz="2000" b="1" dirty="0" smtClean="0">
                <a:latin typeface="Times New Roman" pitchFamily="18" charset="0"/>
                <a:cs typeface="Times New Roman" pitchFamily="18" charset="0"/>
              </a:rPr>
              <a:t>Пример задания 22 в 2023 году.</a:t>
            </a:r>
            <a:endParaRPr lang="ru-RU" sz="2000" dirty="0" smtClean="0">
              <a:latin typeface="Times New Roman" pitchFamily="18" charset="0"/>
              <a:cs typeface="Times New Roman" pitchFamily="18" charset="0"/>
            </a:endParaRPr>
          </a:p>
          <a:p>
            <a:pPr marL="36000" indent="0" algn="just">
              <a:spcBef>
                <a:spcPts val="0"/>
              </a:spcBef>
              <a:buNone/>
            </a:pPr>
            <a:r>
              <a:rPr lang="ru-RU" sz="2000" dirty="0" smtClean="0">
                <a:latin typeface="Times New Roman" pitchFamily="18" charset="0"/>
                <a:cs typeface="Times New Roman" pitchFamily="18" charset="0"/>
              </a:rPr>
              <a:t>           Семья Филатовых состоит из пяти человек: Арины, Петра и их троих детей. Супруги работают инженерами на машиностроительном предприятии, дети учатся в школе. Средства семьи расходуются в первую очередь на приобретение еды, одежды, лекарств, оплату транспортных и коммунальных расходов. Оставшиеся средства вкладываются на депозит в банке. </a:t>
            </a:r>
          </a:p>
          <a:p>
            <a:pPr marL="36000" indent="0" algn="just">
              <a:spcBef>
                <a:spcPts val="0"/>
              </a:spcBef>
              <a:buNone/>
            </a:pPr>
            <a:r>
              <a:rPr lang="ru-RU" sz="2000" dirty="0" smtClean="0">
                <a:latin typeface="Times New Roman" pitchFamily="18" charset="0"/>
                <a:cs typeface="Times New Roman" pitchFamily="18" charset="0"/>
              </a:rPr>
              <a:t>Какая функция семьи описана в условии задачи? Какие ещё функции выполняет семья? (Назовите любые две функции.) Почему семья Филатовых относится к </a:t>
            </a:r>
            <a:r>
              <a:rPr lang="ru-RU" sz="2000" dirty="0" err="1" smtClean="0">
                <a:latin typeface="Times New Roman" pitchFamily="18" charset="0"/>
                <a:cs typeface="Times New Roman" pitchFamily="18" charset="0"/>
              </a:rPr>
              <a:t>нуклеарному</a:t>
            </a:r>
            <a:r>
              <a:rPr lang="ru-RU" sz="2000" dirty="0" smtClean="0">
                <a:latin typeface="Times New Roman" pitchFamily="18" charset="0"/>
                <a:cs typeface="Times New Roman" pitchFamily="18" charset="0"/>
              </a:rPr>
              <a:t> типу? Какая информация Вам необходима для того, чтобы установить, является семья Филатовых патриархальной или демократической? (Сформулируйте два вопроса, необходимых для получения данной информации.)</a:t>
            </a:r>
          </a:p>
          <a:p>
            <a:pPr marL="36000" indent="0" algn="just">
              <a:spcBef>
                <a:spcPts val="0"/>
              </a:spcBef>
              <a:buNone/>
            </a:pP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0"/>
            <a:ext cx="9144000" cy="764704"/>
          </a:xfrm>
        </p:spPr>
        <p:style>
          <a:lnRef idx="1">
            <a:schemeClr val="accent4"/>
          </a:lnRef>
          <a:fillRef idx="2">
            <a:schemeClr val="accent4"/>
          </a:fillRef>
          <a:effectRef idx="1">
            <a:schemeClr val="accent4"/>
          </a:effectRef>
          <a:fontRef idx="minor">
            <a:schemeClr val="dk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400" b="1" dirty="0" smtClean="0"/>
              <a:t> ВЫВОДЫ </a:t>
            </a:r>
            <a:br>
              <a:rPr lang="ru-RU" sz="2400" b="1" dirty="0" smtClean="0"/>
            </a:br>
            <a:r>
              <a:rPr lang="ru-RU" sz="2400" b="1" dirty="0" smtClean="0"/>
              <a:t>о характере изменения количества участников ЕГЭ по учебному предмету</a:t>
            </a: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179512" y="836712"/>
            <a:ext cx="8749480" cy="5904656"/>
          </a:xfrm>
        </p:spPr>
        <p:style>
          <a:lnRef idx="1">
            <a:schemeClr val="accent3"/>
          </a:lnRef>
          <a:fillRef idx="2">
            <a:schemeClr val="accent3"/>
          </a:fillRef>
          <a:effectRef idx="1">
            <a:schemeClr val="accent3"/>
          </a:effectRef>
          <a:fontRef idx="minor">
            <a:schemeClr val="dk1"/>
          </a:fontRef>
        </p:style>
        <p:txBody>
          <a:bodyPr>
            <a:noAutofit/>
          </a:bodyPr>
          <a:lstStyle/>
          <a:p>
            <a:pPr marL="36000" indent="0" algn="just">
              <a:spcBef>
                <a:spcPts val="0"/>
              </a:spcBef>
            </a:pPr>
            <a:r>
              <a:rPr lang="ru-RU" sz="2400" dirty="0" smtClean="0">
                <a:latin typeface="Times New Roman" pitchFamily="18" charset="0"/>
                <a:cs typeface="Times New Roman" pitchFamily="18" charset="0"/>
              </a:rPr>
              <a:t>Среди сдающих обществознание по-прежнему высок процент девушек: каждая пятая участница ЕГЭ выбирает обществознание на ГИА. Эту закономерность легко объяснить </a:t>
            </a:r>
            <a:r>
              <a:rPr lang="ru-RU" sz="2400" dirty="0" err="1" smtClean="0">
                <a:latin typeface="Times New Roman" pitchFamily="18" charset="0"/>
                <a:cs typeface="Times New Roman" pitchFamily="18" charset="0"/>
              </a:rPr>
              <a:t>гендерной</a:t>
            </a:r>
            <a:r>
              <a:rPr lang="ru-RU" sz="2400" dirty="0" smtClean="0">
                <a:latin typeface="Times New Roman" pitchFamily="18" charset="0"/>
                <a:cs typeface="Times New Roman" pitchFamily="18" charset="0"/>
              </a:rPr>
              <a:t> ориентированностью девушек на профессии юрист, экономист, педагог, дефектолог, психолог, специалист по рекламе, менеджер гостиничного бизнеса и др. В перечне вступительных экзаменов для получения этих специальностей есть обществознание. </a:t>
            </a:r>
          </a:p>
          <a:p>
            <a:pPr marL="36000" indent="0" algn="just">
              <a:spcBef>
                <a:spcPts val="0"/>
              </a:spcBef>
            </a:pPr>
            <a:r>
              <a:rPr lang="ru-RU" sz="2400" dirty="0" smtClean="0">
                <a:latin typeface="Times New Roman" pitchFamily="18" charset="0"/>
                <a:cs typeface="Times New Roman" pitchFamily="18" charset="0"/>
              </a:rPr>
              <a:t>Несмотря на активную рекламу инженерных специальностей и специальностей </a:t>
            </a:r>
            <a:r>
              <a:rPr lang="en-US" sz="2400" dirty="0" smtClean="0">
                <a:latin typeface="Times New Roman" pitchFamily="18" charset="0"/>
                <a:cs typeface="Times New Roman" pitchFamily="18" charset="0"/>
              </a:rPr>
              <a:t>IT</a:t>
            </a:r>
            <a:r>
              <a:rPr lang="ru-RU" sz="2400" dirty="0" smtClean="0">
                <a:latin typeface="Times New Roman" pitchFamily="18" charset="0"/>
                <a:cs typeface="Times New Roman" pitchFamily="18" charset="0"/>
              </a:rPr>
              <a:t>-профиля, проводимую на государственном и региональном уровне, значительное количество девушек склонно выбирать профессии круга «человек-человек». Серьезных изменений относительно предыдущего года нет: если среди юношей предмет выбрало для ГИА 9,3% (8,9% в 2022 году), то среди девушек 20,1% участниц ЕГЭ по обществознанию (19,4% в 2022 году).;</a:t>
            </a:r>
          </a:p>
          <a:p>
            <a:pPr marL="36000" lvl="2" indent="0" algn="just">
              <a:spcBef>
                <a:spcPts val="0"/>
              </a:spcBef>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0"/>
            <a:ext cx="8640960" cy="692696"/>
          </a:xfrm>
        </p:spPr>
        <p:style>
          <a:lnRef idx="3">
            <a:schemeClr val="lt1"/>
          </a:lnRef>
          <a:fillRef idx="1">
            <a:schemeClr val="accent6"/>
          </a:fillRef>
          <a:effectRef idx="1">
            <a:schemeClr val="accent6"/>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dirty="0" smtClean="0"/>
              <a:t>Содержательный анализ выполнения заданий </a:t>
            </a:r>
            <a:r>
              <a:rPr lang="ru-RU" sz="2000" b="1" dirty="0" smtClean="0"/>
              <a:t>2 части КИМ ЕГЭ</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251520" y="764704"/>
            <a:ext cx="8640960" cy="5976664"/>
          </a:xfrm>
        </p:spPr>
        <p:style>
          <a:lnRef idx="2">
            <a:schemeClr val="accent2"/>
          </a:lnRef>
          <a:fillRef idx="1">
            <a:schemeClr val="lt1"/>
          </a:fillRef>
          <a:effectRef idx="0">
            <a:schemeClr val="accent2"/>
          </a:effectRef>
          <a:fontRef idx="minor">
            <a:schemeClr val="dk1"/>
          </a:fontRef>
        </p:style>
        <p:txBody>
          <a:bodyPr>
            <a:noAutofit/>
          </a:bodyPr>
          <a:lstStyle/>
          <a:p>
            <a:pPr marL="36000" indent="0" algn="just">
              <a:spcBef>
                <a:spcPts val="0"/>
              </a:spcBef>
              <a:buNone/>
            </a:pPr>
            <a:r>
              <a:rPr lang="ru-RU" sz="2000" dirty="0" smtClean="0">
                <a:latin typeface="Times New Roman" pitchFamily="18" charset="0"/>
                <a:cs typeface="Times New Roman" pitchFamily="18" charset="0"/>
              </a:rPr>
              <a:t>	В 1 группе участников со слабым уровнем предметной подготовки процент выполнения задания 22 составляет всего 15,1%, наиболее частым вариантом результативной экспертной оценки является один балл, это значит, что из 4-х вопросов дан верный ответ только на один. </a:t>
            </a:r>
          </a:p>
          <a:p>
            <a:pPr marL="36000" indent="0" algn="just">
              <a:spcBef>
                <a:spcPts val="0"/>
              </a:spcBef>
              <a:buNone/>
            </a:pPr>
            <a:r>
              <a:rPr lang="ru-RU" sz="2000" dirty="0" smtClean="0">
                <a:latin typeface="Times New Roman" pitchFamily="18" charset="0"/>
                <a:cs typeface="Times New Roman" pitchFamily="18" charset="0"/>
              </a:rPr>
              <a:t>	Иногда ответ на определенный вопрос задания просто отсутствовал, но также встречалась ситуация, когда давались неверные, иногда абсурдные ответы. В варианте 320 ответ на первый вопрос давался как будто без учета смысла задания.  Могла быть названа любая функция семьи, могло быть названо несколько разных функций (тоже нерезультативный вариант ответа). 	Впечатление от проверки: выпускник знает названия каких-то функций семьи. Смысла их он не понимает, поэтому пишет в произвольном порядке.</a:t>
            </a:r>
          </a:p>
          <a:p>
            <a:pPr marL="36000" indent="0" algn="just">
              <a:spcBef>
                <a:spcPts val="0"/>
              </a:spcBef>
              <a:buNone/>
            </a:pPr>
            <a:r>
              <a:rPr lang="ru-RU" sz="2000" dirty="0" smtClean="0">
                <a:latin typeface="Times New Roman" pitchFamily="18" charset="0"/>
                <a:cs typeface="Times New Roman" pitchFamily="18" charset="0"/>
              </a:rPr>
              <a:t>	По-прежнему вызывает затруднения понимание смысла понятия «</a:t>
            </a:r>
            <a:r>
              <a:rPr lang="ru-RU" sz="2000" dirty="0" err="1" smtClean="0">
                <a:latin typeface="Times New Roman" pitchFamily="18" charset="0"/>
                <a:cs typeface="Times New Roman" pitchFamily="18" charset="0"/>
              </a:rPr>
              <a:t>нуклеарная</a:t>
            </a:r>
            <a:r>
              <a:rPr lang="ru-RU" sz="2000" dirty="0" smtClean="0">
                <a:latin typeface="Times New Roman" pitchFamily="18" charset="0"/>
                <a:cs typeface="Times New Roman" pitchFamily="18" charset="0"/>
              </a:rPr>
              <a:t> семья». Встречаются ответы, где ответ на третий вопрос содержал количество членов семьи, количество детей, факт работы и мужа и жены. Четвертый элемент задания в работах участников этой категории, как правило, отсутствовал.</a:t>
            </a:r>
          </a:p>
          <a:p>
            <a:pPr marL="36000" indent="0" algn="just">
              <a:spcBef>
                <a:spcPts val="0"/>
              </a:spcBef>
              <a:buNone/>
            </a:pPr>
            <a:endParaRPr lang="ru-RU"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0"/>
            <a:ext cx="8640960" cy="692696"/>
          </a:xfrm>
        </p:spPr>
        <p:style>
          <a:lnRef idx="3">
            <a:schemeClr val="lt1"/>
          </a:lnRef>
          <a:fillRef idx="1">
            <a:schemeClr val="accent6"/>
          </a:fillRef>
          <a:effectRef idx="1">
            <a:schemeClr val="accent6"/>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dirty="0" smtClean="0"/>
              <a:t>Содержательный анализ выполнения заданий </a:t>
            </a:r>
            <a:r>
              <a:rPr lang="ru-RU" sz="2000" b="1" dirty="0" smtClean="0"/>
              <a:t>2 части КИМ ЕГЭ</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251520" y="836712"/>
            <a:ext cx="8640960" cy="5904656"/>
          </a:xfrm>
        </p:spPr>
        <p:style>
          <a:lnRef idx="2">
            <a:schemeClr val="accent2"/>
          </a:lnRef>
          <a:fillRef idx="1">
            <a:schemeClr val="lt1"/>
          </a:fillRef>
          <a:effectRef idx="0">
            <a:schemeClr val="accent2"/>
          </a:effectRef>
          <a:fontRef idx="minor">
            <a:schemeClr val="dk1"/>
          </a:fontRef>
        </p:style>
        <p:txBody>
          <a:bodyPr>
            <a:noAutofit/>
          </a:bodyPr>
          <a:lstStyle/>
          <a:p>
            <a:pPr marL="36000" indent="0" algn="just">
              <a:spcBef>
                <a:spcPts val="0"/>
              </a:spcBef>
              <a:buNone/>
            </a:pPr>
            <a:r>
              <a:rPr lang="ru-RU" sz="2000" dirty="0" smtClean="0">
                <a:latin typeface="Times New Roman" pitchFamily="18" charset="0"/>
                <a:cs typeface="Times New Roman" pitchFamily="18" charset="0"/>
              </a:rPr>
              <a:t>	В группе участников, набравших от 42 до 60 т.б., уровень выполнения задания достаточный, но экзаменуемые 2 группы тоже часто</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выполняют задание фрагментарно, проявляя знание в некоторых содержательных разделах курса, как правило, получая за выполнение 2-3 балла.  Такой уровень выполнения связан с отсутствием системности в знаниях по всем содержательным блоках, недостаточной полнотой знаний (особенно важно для получения балла за многосоставные элементы задания). </a:t>
            </a:r>
          </a:p>
          <a:p>
            <a:pPr marL="36000" indent="0" algn="just">
              <a:spcBef>
                <a:spcPts val="0"/>
              </a:spcBef>
              <a:buNone/>
            </a:pPr>
            <a:r>
              <a:rPr lang="ru-RU" sz="2000" dirty="0" smtClean="0">
                <a:latin typeface="Times New Roman" pitchFamily="18" charset="0"/>
                <a:cs typeface="Times New Roman" pitchFamily="18" charset="0"/>
              </a:rPr>
              <a:t>	В анализируемом варианте балл терялся на втором элементе, когда участники ЕГЭ дублировали функции (снова называли функцию из первого элемента, только вместо хозяйственной называли ее бытовой или экономической, называли придуманные функции: социальная, духовная и т.п.).  </a:t>
            </a:r>
          </a:p>
          <a:p>
            <a:pPr marL="36000" indent="0" algn="just">
              <a:spcBef>
                <a:spcPts val="0"/>
              </a:spcBef>
              <a:buNone/>
            </a:pPr>
            <a:r>
              <a:rPr lang="ru-RU" sz="2000" dirty="0" smtClean="0">
                <a:latin typeface="Times New Roman" pitchFamily="18" charset="0"/>
                <a:cs typeface="Times New Roman" pitchFamily="18" charset="0"/>
              </a:rPr>
              <a:t>	Выпускники со средним уровнем подготовки (61-80 т.б.) – 3 категория и </a:t>
            </a:r>
            <a:r>
              <a:rPr lang="ru-RU" sz="2000" dirty="0" err="1" smtClean="0">
                <a:latin typeface="Times New Roman" pitchFamily="18" charset="0"/>
                <a:cs typeface="Times New Roman" pitchFamily="18" charset="0"/>
              </a:rPr>
              <a:t>высокобалльники</a:t>
            </a:r>
            <a:r>
              <a:rPr lang="ru-RU" sz="2000" dirty="0" smtClean="0">
                <a:latin typeface="Times New Roman" pitchFamily="18" charset="0"/>
                <a:cs typeface="Times New Roman" pitchFamily="18" charset="0"/>
              </a:rPr>
              <a:t> показывают значительное улучшение выполнения задания 22 в 2023 году, затруднения не носят системного характера.  В ряде вариантов (в том числе в варианте 320) эти участники ЕГЭ демонстрировали чаще всего  выполнение на максимальный балл.</a:t>
            </a:r>
          </a:p>
          <a:p>
            <a:pPr marL="36000" indent="0" algn="just">
              <a:spcBef>
                <a:spcPts val="0"/>
              </a:spcBef>
              <a:buNone/>
            </a:pPr>
            <a:endParaRPr lang="ru-RU"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7504" y="116632"/>
            <a:ext cx="8928992" cy="504056"/>
          </a:xfrm>
        </p:spPr>
        <p:style>
          <a:lnRef idx="3">
            <a:schemeClr val="lt1"/>
          </a:lnRef>
          <a:fillRef idx="1">
            <a:schemeClr val="accent6"/>
          </a:fillRef>
          <a:effectRef idx="1">
            <a:schemeClr val="accent6"/>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dirty="0" smtClean="0"/>
              <a:t>Содержательный анализ выполнения заданий </a:t>
            </a:r>
            <a:r>
              <a:rPr lang="ru-RU" sz="2000" b="1" dirty="0" smtClean="0"/>
              <a:t>2 части КИМ ЕГЭ</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107504" y="692696"/>
            <a:ext cx="8856984" cy="6165304"/>
          </a:xfrm>
        </p:spPr>
        <p:style>
          <a:lnRef idx="2">
            <a:schemeClr val="accent2"/>
          </a:lnRef>
          <a:fillRef idx="1">
            <a:schemeClr val="lt1"/>
          </a:fillRef>
          <a:effectRef idx="0">
            <a:schemeClr val="accent2"/>
          </a:effectRef>
          <a:fontRef idx="minor">
            <a:schemeClr val="dk1"/>
          </a:fontRef>
        </p:style>
        <p:txBody>
          <a:bodyPr>
            <a:noAutofit/>
          </a:bodyPr>
          <a:lstStyle/>
          <a:p>
            <a:pPr marL="36000" indent="0" algn="just">
              <a:spcBef>
                <a:spcPts val="0"/>
              </a:spcBef>
              <a:buNone/>
            </a:pPr>
            <a:r>
              <a:rPr lang="ru-RU" sz="2000" dirty="0" smtClean="0">
                <a:latin typeface="Times New Roman" pitchFamily="18" charset="0"/>
                <a:cs typeface="Times New Roman" pitchFamily="18" charset="0"/>
              </a:rPr>
              <a:t>Качество работы с заданиями высокого уровня сложности в 2023 году в Тюменской области снизилось. И </a:t>
            </a:r>
            <a:r>
              <a:rPr lang="ru-RU" sz="2000" b="1" dirty="0" smtClean="0">
                <a:latin typeface="Times New Roman" pitchFamily="18" charset="0"/>
                <a:cs typeface="Times New Roman" pitchFamily="18" charset="0"/>
              </a:rPr>
              <a:t>задания 19, 20</a:t>
            </a:r>
            <a:r>
              <a:rPr lang="ru-RU" sz="2000" dirty="0" smtClean="0">
                <a:latin typeface="Times New Roman" pitchFamily="18" charset="0"/>
                <a:cs typeface="Times New Roman" pitchFamily="18" charset="0"/>
              </a:rPr>
              <a:t>, и </a:t>
            </a:r>
            <a:r>
              <a:rPr lang="ru-RU" sz="2000" b="1" dirty="0" smtClean="0">
                <a:latin typeface="Times New Roman" pitchFamily="18" charset="0"/>
                <a:cs typeface="Times New Roman" pitchFamily="18" charset="0"/>
              </a:rPr>
              <a:t>задание 24</a:t>
            </a:r>
            <a:r>
              <a:rPr lang="ru-RU" sz="2000" dirty="0" smtClean="0">
                <a:latin typeface="Times New Roman" pitchFamily="18" charset="0"/>
                <a:cs typeface="Times New Roman" pitchFamily="18" charset="0"/>
              </a:rPr>
              <a:t> выполнены хуже уровня 2022 года. </a:t>
            </a:r>
          </a:p>
          <a:p>
            <a:pPr marL="36000" indent="0" algn="just">
              <a:spcBef>
                <a:spcPts val="0"/>
              </a:spcBef>
              <a:buNone/>
            </a:pPr>
            <a:r>
              <a:rPr lang="ru-RU" sz="2000" dirty="0" smtClean="0">
                <a:latin typeface="Times New Roman" pitchFamily="18" charset="0"/>
                <a:cs typeface="Times New Roman" pitchFamily="18" charset="0"/>
              </a:rPr>
              <a:t>Обратимся к выполнению </a:t>
            </a:r>
            <a:r>
              <a:rPr lang="ru-RU" sz="2000" b="1" dirty="0" smtClean="0">
                <a:latin typeface="Times New Roman" pitchFamily="18" charset="0"/>
                <a:cs typeface="Times New Roman" pitchFamily="18" charset="0"/>
              </a:rPr>
              <a:t>задания 19</a:t>
            </a:r>
            <a:r>
              <a:rPr lang="ru-RU" sz="2000" dirty="0" smtClean="0">
                <a:latin typeface="Times New Roman" pitchFamily="18" charset="0"/>
                <a:cs typeface="Times New Roman" pitchFamily="18" charset="0"/>
              </a:rPr>
              <a:t> в 2023 году. Следует отметить, что редко встречались работы, содержащие избыточные по количеству элементы, позиция критериев  «Если в развёрнутом ответе наряду с требуемым количеством корректно приведённых элементов (примеров и соответствующих отраслей) приведены дополнительные (сверх требуемого в условии задания количества) элементы, содержащие неточности/ошибки, искажающие смысл ответа, то при оценивании действует следующее правило: – если таких элементов два или более, то за ответ выставляется 0 баллов; – если такой элемент один, то за ответ выставляется на 1 балл ниже фактического по критериям»  применялась не часто.  Некоторое количество подобных ответов можно отметить в работах резервного дня (28 июня и 1 июля), с большой долей вероятности - это работы выпускников прошлых лет. Этот факт показывает достаточное внимание педагогов и выпускников к работе с изменившимися в 2022 году требованиями критериев. Однако, по-прежнему встречаются работы, где к снижению балла привело несоблюдение требуемой структуры ответа – обязательное указание, к какой из теоретических позиций приводится пример.</a:t>
            </a:r>
          </a:p>
          <a:p>
            <a:pPr marL="36000" indent="0" algn="just">
              <a:spcBef>
                <a:spcPts val="0"/>
              </a:spcBef>
              <a:buNone/>
            </a:pPr>
            <a:endParaRPr lang="ru-RU"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7504" y="116632"/>
            <a:ext cx="8928992" cy="504056"/>
          </a:xfrm>
        </p:spPr>
        <p:style>
          <a:lnRef idx="3">
            <a:schemeClr val="lt1"/>
          </a:lnRef>
          <a:fillRef idx="1">
            <a:schemeClr val="accent6"/>
          </a:fillRef>
          <a:effectRef idx="1">
            <a:schemeClr val="accent6"/>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dirty="0" smtClean="0"/>
              <a:t>Содержательный анализ выполнения заданий </a:t>
            </a:r>
            <a:r>
              <a:rPr lang="ru-RU" sz="2000" b="1" dirty="0" smtClean="0"/>
              <a:t>2 части КИМ ЕГЭ</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107504" y="692696"/>
            <a:ext cx="8856984" cy="6165304"/>
          </a:xfrm>
        </p:spPr>
        <p:style>
          <a:lnRef idx="2">
            <a:schemeClr val="accent2"/>
          </a:lnRef>
          <a:fillRef idx="1">
            <a:schemeClr val="lt1"/>
          </a:fillRef>
          <a:effectRef idx="0">
            <a:schemeClr val="accent2"/>
          </a:effectRef>
          <a:fontRef idx="minor">
            <a:schemeClr val="dk1"/>
          </a:fontRef>
        </p:style>
        <p:txBody>
          <a:bodyPr>
            <a:noAutofit/>
          </a:bodyPr>
          <a:lstStyle/>
          <a:p>
            <a:pPr marL="36000" indent="0" algn="just">
              <a:spcBef>
                <a:spcPts val="0"/>
              </a:spcBef>
              <a:buNone/>
            </a:pPr>
            <a:r>
              <a:rPr lang="ru-RU" sz="2000" dirty="0" smtClean="0">
                <a:latin typeface="Times New Roman" pitchFamily="18" charset="0"/>
                <a:cs typeface="Times New Roman" pitchFamily="18" charset="0"/>
              </a:rPr>
              <a:t>Качество работы с заданиями высокого уровня сложности в 2023 году в Тюменской области снизилось. И </a:t>
            </a:r>
            <a:r>
              <a:rPr lang="ru-RU" sz="2000" b="1" dirty="0" smtClean="0">
                <a:latin typeface="Times New Roman" pitchFamily="18" charset="0"/>
                <a:cs typeface="Times New Roman" pitchFamily="18" charset="0"/>
              </a:rPr>
              <a:t>задания 19, 20</a:t>
            </a:r>
            <a:r>
              <a:rPr lang="ru-RU" sz="2000" dirty="0" smtClean="0">
                <a:latin typeface="Times New Roman" pitchFamily="18" charset="0"/>
                <a:cs typeface="Times New Roman" pitchFamily="18" charset="0"/>
              </a:rPr>
              <a:t>, и </a:t>
            </a:r>
            <a:r>
              <a:rPr lang="ru-RU" sz="2000" b="1" dirty="0" smtClean="0">
                <a:latin typeface="Times New Roman" pitchFamily="18" charset="0"/>
                <a:cs typeface="Times New Roman" pitchFamily="18" charset="0"/>
              </a:rPr>
              <a:t>задание 24</a:t>
            </a:r>
            <a:r>
              <a:rPr lang="ru-RU" sz="2000" dirty="0" smtClean="0">
                <a:latin typeface="Times New Roman" pitchFamily="18" charset="0"/>
                <a:cs typeface="Times New Roman" pitchFamily="18" charset="0"/>
              </a:rPr>
              <a:t> выполнены хуже уровня 2022 года. </a:t>
            </a:r>
          </a:p>
          <a:p>
            <a:pPr marL="36000" indent="0" algn="just">
              <a:spcBef>
                <a:spcPts val="0"/>
              </a:spcBef>
              <a:buNone/>
            </a:pPr>
            <a:r>
              <a:rPr lang="ru-RU" sz="2000" dirty="0" smtClean="0">
                <a:latin typeface="Times New Roman" pitchFamily="18" charset="0"/>
                <a:cs typeface="Times New Roman" pitchFamily="18" charset="0"/>
              </a:rPr>
              <a:t>Обратимся к выполнению </a:t>
            </a:r>
            <a:r>
              <a:rPr lang="ru-RU" sz="2000" b="1" dirty="0" smtClean="0">
                <a:latin typeface="Times New Roman" pitchFamily="18" charset="0"/>
                <a:cs typeface="Times New Roman" pitchFamily="18" charset="0"/>
              </a:rPr>
              <a:t>задания 19</a:t>
            </a:r>
            <a:r>
              <a:rPr lang="ru-RU" sz="2000" dirty="0" smtClean="0">
                <a:latin typeface="Times New Roman" pitchFamily="18" charset="0"/>
                <a:cs typeface="Times New Roman" pitchFamily="18" charset="0"/>
              </a:rPr>
              <a:t> в 2023 году. Следует отметить, что редко встречались работы, содержащие избыточные по количеству элементы, позиция критериев  «Если в развёрнутом ответе наряду с требуемым количеством корректно приведённых элементов (примеров и соответствующих отраслей) приведены дополнительные (сверх требуемого в условии задания количества) элементы, содержащие неточности/ошибки, искажающие смысл ответа, то при оценивании действует следующее правило: – если таких элементов два или более, то за ответ выставляется 0 баллов; – если такой элемент один, то за ответ выставляется на 1 балл ниже фактического по критериям»  применялась не часто.  Некоторое количество подобных ответов можно отметить в работах резервного дня (28 июня и 1 июля), с большой долей вероятности - это работы выпускников прошлых лет. Этот факт показывает достаточное внимание педагогов и выпускников к работе с изменившимися в 2022 году требованиями критериев. Однако, по-прежнему встречаются работы, где к снижению балла привело несоблюдение требуемой структуры ответа – обязательное указание, к какой из теоретических позиций приводится пример.</a:t>
            </a:r>
          </a:p>
          <a:p>
            <a:pPr marL="36000" indent="0" algn="just">
              <a:spcBef>
                <a:spcPts val="0"/>
              </a:spcBef>
              <a:buNone/>
            </a:pPr>
            <a:endParaRPr lang="ru-RU"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7504" y="116632"/>
            <a:ext cx="8928992" cy="504056"/>
          </a:xfrm>
        </p:spPr>
        <p:style>
          <a:lnRef idx="3">
            <a:schemeClr val="lt1"/>
          </a:lnRef>
          <a:fillRef idx="1">
            <a:schemeClr val="accent6"/>
          </a:fillRef>
          <a:effectRef idx="1">
            <a:schemeClr val="accent6"/>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dirty="0" smtClean="0"/>
              <a:t>Содержательный анализ выполнения заданий </a:t>
            </a:r>
            <a:r>
              <a:rPr lang="ru-RU" sz="2000" b="1" dirty="0" smtClean="0"/>
              <a:t>2 части КИМ ЕГЭ</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5" name="Содержимое 4"/>
          <p:cNvSpPr>
            <a:spLocks noGrp="1"/>
          </p:cNvSpPr>
          <p:nvPr>
            <p:ph idx="1"/>
          </p:nvPr>
        </p:nvSpPr>
        <p:spPr>
          <a:xfrm>
            <a:off x="251520" y="692696"/>
            <a:ext cx="8712968" cy="1800201"/>
          </a:xfrm>
        </p:spPr>
        <p:txBody>
          <a:bodyPr>
            <a:noAutofit/>
          </a:bodyPr>
          <a:lstStyle/>
          <a:p>
            <a:pPr marL="36000" indent="0">
              <a:spcBef>
                <a:spcPts val="0"/>
              </a:spcBef>
              <a:buNone/>
            </a:pPr>
            <a:r>
              <a:rPr lang="ru-RU" sz="2000" b="1" dirty="0" smtClean="0">
                <a:latin typeface="Times New Roman" pitchFamily="18" charset="0"/>
                <a:cs typeface="Times New Roman" pitchFamily="18" charset="0"/>
              </a:rPr>
              <a:t>Пример задания 19 в 2023 году.</a:t>
            </a:r>
            <a:endParaRPr lang="ru-RU" sz="2000" dirty="0" smtClean="0">
              <a:latin typeface="Times New Roman" pitchFamily="18" charset="0"/>
              <a:cs typeface="Times New Roman" pitchFamily="18" charset="0"/>
            </a:endParaRPr>
          </a:p>
          <a:p>
            <a:pPr marL="36000" indent="0">
              <a:spcBef>
                <a:spcPts val="0"/>
              </a:spcBef>
              <a:buNone/>
            </a:pPr>
            <a:r>
              <a:rPr lang="ru-RU" sz="2000" dirty="0" smtClean="0">
                <a:latin typeface="Times New Roman" pitchFamily="18" charset="0"/>
                <a:cs typeface="Times New Roman" pitchFamily="18" charset="0"/>
              </a:rPr>
              <a:t>Используя обществоведческие знания и факты общественной жизни, проиллюстрируйте </a:t>
            </a:r>
            <a:r>
              <a:rPr lang="ru-RU" sz="1800" dirty="0" smtClean="0">
                <a:latin typeface="Times New Roman" pitchFamily="18" charset="0"/>
                <a:cs typeface="Times New Roman" pitchFamily="18" charset="0"/>
              </a:rPr>
              <a:t>примерами</a:t>
            </a:r>
            <a:r>
              <a:rPr lang="ru-RU" sz="2000" dirty="0" smtClean="0">
                <a:latin typeface="Times New Roman" pitchFamily="18" charset="0"/>
                <a:cs typeface="Times New Roman" pitchFamily="18" charset="0"/>
              </a:rPr>
              <a:t> указанные в тексте три фактора, определяющих политическое поведение индивида. (В каждом случае сначала укажите фактор, затем приведите соответствующий пример. Каждый пример должен быть сформулирован развёрнуто.)</a:t>
            </a:r>
          </a:p>
          <a:p>
            <a:pPr marL="36000" indent="0">
              <a:spcBef>
                <a:spcPts val="0"/>
              </a:spcBef>
              <a:buNone/>
            </a:pPr>
            <a:endParaRPr lang="ru-RU" sz="2000" dirty="0">
              <a:latin typeface="Times New Roman" pitchFamily="18" charset="0"/>
              <a:cs typeface="Times New Roman" pitchFamily="18" charset="0"/>
            </a:endParaRPr>
          </a:p>
        </p:txBody>
      </p:sp>
      <p:graphicFrame>
        <p:nvGraphicFramePr>
          <p:cNvPr id="7" name="Таблица 6"/>
          <p:cNvGraphicFramePr>
            <a:graphicFrameLocks noGrp="1"/>
          </p:cNvGraphicFramePr>
          <p:nvPr/>
        </p:nvGraphicFramePr>
        <p:xfrm>
          <a:off x="323528" y="2636912"/>
          <a:ext cx="8568951" cy="4110415"/>
        </p:xfrm>
        <a:graphic>
          <a:graphicData uri="http://schemas.openxmlformats.org/drawingml/2006/table">
            <a:tbl>
              <a:tblPr/>
              <a:tblGrid>
                <a:gridCol w="7711250"/>
                <a:gridCol w="857701"/>
              </a:tblGrid>
              <a:tr h="409713">
                <a:tc>
                  <a:txBody>
                    <a:bodyPr/>
                    <a:lstStyle/>
                    <a:p>
                      <a:pPr algn="ctr">
                        <a:spcAft>
                          <a:spcPts val="0"/>
                        </a:spcAft>
                      </a:pPr>
                      <a:r>
                        <a:rPr lang="ru-RU" sz="1600" b="1" dirty="0">
                          <a:solidFill>
                            <a:srgbClr val="000000"/>
                          </a:solidFill>
                          <a:latin typeface="Times New Roman"/>
                          <a:ea typeface="Calibri"/>
                        </a:rPr>
                        <a:t>Содержание верного ответа и указания по оцениванию</a:t>
                      </a:r>
                      <a:br>
                        <a:rPr lang="ru-RU" sz="1600" b="1" dirty="0">
                          <a:solidFill>
                            <a:srgbClr val="000000"/>
                          </a:solidFill>
                          <a:latin typeface="Times New Roman"/>
                          <a:ea typeface="Calibri"/>
                        </a:rPr>
                      </a:br>
                      <a:r>
                        <a:rPr lang="ru-RU" sz="1600" dirty="0">
                          <a:solidFill>
                            <a:srgbClr val="000000"/>
                          </a:solidFill>
                          <a:latin typeface="Times New Roman"/>
                          <a:ea typeface="Calibri"/>
                        </a:rPr>
                        <a:t>(допускаются иные формулировки ответа, не искажающие его смысла)</a:t>
                      </a:r>
                      <a:endParaRPr lang="ru-RU" sz="16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a:latin typeface="Times New Roman"/>
                          <a:ea typeface="Calibri"/>
                        </a:rPr>
                        <a:t>Баллы</a:t>
                      </a:r>
                      <a:endParaRPr lang="ru-RU" sz="16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2735">
                <a:tc>
                  <a:txBody>
                    <a:bodyPr/>
                    <a:lstStyle/>
                    <a:p>
                      <a:pPr algn="just">
                        <a:spcAft>
                          <a:spcPts val="0"/>
                        </a:spcAft>
                      </a:pPr>
                      <a:r>
                        <a:rPr lang="ru-RU" sz="1600" dirty="0">
                          <a:latin typeface="Times New Roman"/>
                          <a:ea typeface="Calibri"/>
                        </a:rPr>
                        <a:t>В правильном ответе должны быть следующие факторы и примеры:</a:t>
                      </a:r>
                    </a:p>
                    <a:p>
                      <a:pPr algn="just">
                        <a:spcAft>
                          <a:spcPts val="0"/>
                        </a:spcAft>
                      </a:pPr>
                      <a:r>
                        <a:rPr lang="ru-RU" sz="1600" dirty="0">
                          <a:latin typeface="Times New Roman"/>
                          <a:ea typeface="Calibri"/>
                        </a:rPr>
                        <a:t>1) принадлежность к большой социальной группе (например, Дмитрий, представитель малочисленной этнической группы, принял активное участие в обсуждении законопроекта «О гарантиях прав коренных малочисленных народов Российской Федерации»);</a:t>
                      </a:r>
                    </a:p>
                    <a:p>
                      <a:pPr algn="just">
                        <a:spcAft>
                          <a:spcPts val="0"/>
                        </a:spcAft>
                      </a:pPr>
                      <a:r>
                        <a:rPr lang="ru-RU" sz="1600" dirty="0">
                          <a:latin typeface="Times New Roman"/>
                          <a:ea typeface="Calibri"/>
                        </a:rPr>
                        <a:t>2) партийная идентификация (например, Павел, поддерживая идеи социальной справедливости, стал членом социал-демократической партии);</a:t>
                      </a:r>
                    </a:p>
                    <a:p>
                      <a:pPr algn="just">
                        <a:spcAft>
                          <a:spcPts val="0"/>
                        </a:spcAft>
                      </a:pPr>
                      <a:r>
                        <a:rPr lang="ru-RU" sz="1600" dirty="0">
                          <a:latin typeface="Times New Roman"/>
                          <a:ea typeface="Calibri"/>
                        </a:rPr>
                        <a:t>3) уровень экономического благосостояния (например, Сергей, будучи представителем среднего класса, поддержал во время выборов в парламент правящую партию, поскольку реализуемые ею экономические программы способствуют развитию малого и среднего бизнеса).</a:t>
                      </a:r>
                    </a:p>
                    <a:p>
                      <a:pPr algn="just">
                        <a:spcAft>
                          <a:spcPts val="0"/>
                        </a:spcAft>
                      </a:pPr>
                      <a:r>
                        <a:rPr lang="ru-RU" sz="1600" dirty="0">
                          <a:latin typeface="Times New Roman"/>
                          <a:ea typeface="Calibri"/>
                        </a:rPr>
                        <a:t>Могут быть приведены другие примеры.</a:t>
                      </a:r>
                    </a:p>
                    <a:p>
                      <a:pPr algn="just">
                        <a:spcAft>
                          <a:spcPts val="0"/>
                        </a:spcAft>
                      </a:pPr>
                      <a:r>
                        <a:rPr lang="ru-RU" sz="1600" i="1" dirty="0">
                          <a:latin typeface="Times New Roman"/>
                          <a:ea typeface="Calibri"/>
                        </a:rPr>
                        <a:t>Засчитываются только примеры, сформулированные развёрнуто (отдельные слова и словосочетания не засчитываются в качестве примеров)</a:t>
                      </a:r>
                      <a:endParaRPr lang="ru-RU" sz="16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16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7504" y="116632"/>
            <a:ext cx="8928992" cy="504056"/>
          </a:xfrm>
        </p:spPr>
        <p:style>
          <a:lnRef idx="3">
            <a:schemeClr val="lt1"/>
          </a:lnRef>
          <a:fillRef idx="1">
            <a:schemeClr val="accent6"/>
          </a:fillRef>
          <a:effectRef idx="1">
            <a:schemeClr val="accent6"/>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dirty="0" smtClean="0"/>
              <a:t>Содержательный анализ выполнения заданий </a:t>
            </a:r>
            <a:r>
              <a:rPr lang="ru-RU" sz="2000" b="1" dirty="0" smtClean="0"/>
              <a:t>2 части КИМ ЕГЭ</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107504" y="692696"/>
            <a:ext cx="8856984" cy="5976664"/>
          </a:xfrm>
        </p:spPr>
        <p:style>
          <a:lnRef idx="2">
            <a:schemeClr val="accent2"/>
          </a:lnRef>
          <a:fillRef idx="1">
            <a:schemeClr val="lt1"/>
          </a:fillRef>
          <a:effectRef idx="0">
            <a:schemeClr val="accent2"/>
          </a:effectRef>
          <a:fontRef idx="minor">
            <a:schemeClr val="dk1"/>
          </a:fontRef>
        </p:style>
        <p:txBody>
          <a:bodyPr>
            <a:noAutofit/>
          </a:bodyPr>
          <a:lstStyle/>
          <a:p>
            <a:pPr marL="36000" indent="0" algn="just">
              <a:spcBef>
                <a:spcPts val="0"/>
              </a:spcBef>
            </a:pPr>
            <a:r>
              <a:rPr lang="ru-RU" sz="1800" dirty="0" smtClean="0">
                <a:latin typeface="Times New Roman" pitchFamily="18" charset="0"/>
                <a:cs typeface="Times New Roman" pitchFamily="18" charset="0"/>
              </a:rPr>
              <a:t>В вариантах, где проиллюстрировать примерами нужно было положения, упомянутые в тексте (например, в приведенном примере), в работах участников этой категории дело ограничивалось их переписыванием, то есть примеры, в которых и заключается цель и смысл задания, отсутствовали, понятие «пример» как учебное умение не отработано. Экзаменуемые не понимают, что такое «большая социальная группа», не видят разницы между этим понятием и партийной идентификацией, поэтому к первому фактору могли написать пример про члена многочисленной политической партии.</a:t>
            </a:r>
          </a:p>
          <a:p>
            <a:pPr marL="36000" indent="0" algn="just">
              <a:spcBef>
                <a:spcPts val="0"/>
              </a:spcBef>
            </a:pPr>
            <a:r>
              <a:rPr lang="ru-RU" sz="1800" dirty="0" smtClean="0">
                <a:latin typeface="Times New Roman" pitchFamily="18" charset="0"/>
                <a:cs typeface="Times New Roman" pitchFamily="18" charset="0"/>
              </a:rPr>
              <a:t>Наиболее частым вариантом выполнения было обращение к третьему фактору по критериям «уровень экономического благосостояния». Используя подсказку из текста: «…апатия к политическим вопросам может порождаться чувством собственной беспомощности перед лицом нависших проблем...», экзаменуемые писали о человеке с большими финансовыми проблемами, который из-за погруженности в личные заботы отказывается от участия в выборах, получали за задание 1 балл. </a:t>
            </a:r>
          </a:p>
          <a:p>
            <a:pPr marL="36000" indent="0" algn="just">
              <a:spcBef>
                <a:spcPts val="0"/>
              </a:spcBef>
            </a:pPr>
            <a:r>
              <a:rPr lang="ru-RU" sz="1800" dirty="0" smtClean="0">
                <a:latin typeface="Times New Roman" pitchFamily="18" charset="0"/>
                <a:cs typeface="Times New Roman" pitchFamily="18" charset="0"/>
              </a:rPr>
              <a:t>В вариантах, где проиллюстрировать примерами нужно было положения, упомянутые в тексте (например, в приведенном примере), в работах участников этой категории дело ограничивалось их переписыванием, то есть примеры, в которых и заключается цель и смысл задания, отсутствовали, понятие «пример» как учебное умение не отработано. Экзаменуемые не понимают, что такое «большая социальная группа», не видят разницы между этим понятием и партийной идентификацией, поэтому к первому фактору могли написать пример про члена многочисленной политической партии.</a:t>
            </a:r>
          </a:p>
          <a:p>
            <a:pPr algn="just"/>
            <a:endParaRPr lang="ru-RU"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7504" y="116632"/>
            <a:ext cx="8928992" cy="504056"/>
          </a:xfrm>
        </p:spPr>
        <p:style>
          <a:lnRef idx="3">
            <a:schemeClr val="lt1"/>
          </a:lnRef>
          <a:fillRef idx="1">
            <a:schemeClr val="accent6"/>
          </a:fillRef>
          <a:effectRef idx="1">
            <a:schemeClr val="accent6"/>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dirty="0" smtClean="0"/>
              <a:t>Содержательный анализ выполнения заданий </a:t>
            </a:r>
            <a:r>
              <a:rPr lang="ru-RU" sz="2000" b="1" dirty="0" smtClean="0"/>
              <a:t>2 части КИМ ЕГЭ</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107504" y="692696"/>
            <a:ext cx="8856984" cy="5976664"/>
          </a:xfrm>
        </p:spPr>
        <p:style>
          <a:lnRef idx="2">
            <a:schemeClr val="accent2"/>
          </a:lnRef>
          <a:fillRef idx="1">
            <a:schemeClr val="lt1"/>
          </a:fillRef>
          <a:effectRef idx="0">
            <a:schemeClr val="accent2"/>
          </a:effectRef>
          <a:fontRef idx="minor">
            <a:schemeClr val="dk1"/>
          </a:fontRef>
        </p:style>
        <p:txBody>
          <a:bodyPr>
            <a:noAutofit/>
          </a:bodyPr>
          <a:lstStyle/>
          <a:p>
            <a:pPr marL="36000" indent="0" algn="just">
              <a:spcBef>
                <a:spcPts val="0"/>
              </a:spcBef>
            </a:pPr>
            <a:r>
              <a:rPr lang="ru-RU" sz="1800" dirty="0" smtClean="0">
                <a:latin typeface="Times New Roman" pitchFamily="18" charset="0"/>
                <a:cs typeface="Times New Roman" pitchFamily="18" charset="0"/>
              </a:rPr>
              <a:t> Наиболее частым вариантом выполнения было обращение к третьему фактору по критериям «уровень экономического благосостояния». Используя подсказку из текста: «…апатия к политическим вопросам может порождаться чувством собственной беспомощности перед лицом нависших проблем...», экзаменуемые писали о человеке с большими финансовыми проблемами, который из-за погруженности в личные заботы отказывается от участия в выборах, получали за задание 1 балл. </a:t>
            </a:r>
          </a:p>
          <a:p>
            <a:pPr marL="36000" indent="0" algn="just">
              <a:spcBef>
                <a:spcPts val="0"/>
              </a:spcBef>
              <a:buNone/>
            </a:pPr>
            <a:endParaRPr lang="ru-RU" sz="1800" dirty="0" smtClean="0">
              <a:latin typeface="Times New Roman" pitchFamily="18" charset="0"/>
              <a:cs typeface="Times New Roman" pitchFamily="18" charset="0"/>
            </a:endParaRPr>
          </a:p>
          <a:p>
            <a:pPr marL="36000" indent="0" algn="just">
              <a:spcBef>
                <a:spcPts val="0"/>
              </a:spcBef>
            </a:pPr>
            <a:r>
              <a:rPr lang="ru-RU" sz="1800" dirty="0" smtClean="0">
                <a:latin typeface="Times New Roman" pitchFamily="18" charset="0"/>
                <a:cs typeface="Times New Roman" pitchFamily="18" charset="0"/>
              </a:rPr>
              <a:t> Однако главной проблемой является все-таки непонимание, как различный статус человека влияет на его политическое поведение, то есть затруднения по самой сути задания. Умение выявлять причинно-следственные, функциональные, иерархические и другие связи социальных объектов и процессов, а также применять полученные знания в повседневной жизни, прогнозировать последствия принимаемых решений, проверяемое в форме конкретизации самостоятельно сформулированными примерами теоретических положений курса у участников ЕГЭ-2023, не получивших за экзамен минимального балла не сформировано.</a:t>
            </a:r>
          </a:p>
          <a:p>
            <a:pPr marL="36000" indent="0" algn="just">
              <a:spcBef>
                <a:spcPts val="0"/>
              </a:spcBef>
              <a:buNone/>
            </a:pPr>
            <a:endParaRPr lang="ru-RU" sz="1800" dirty="0" smtClean="0">
              <a:latin typeface="Times New Roman" pitchFamily="18" charset="0"/>
              <a:cs typeface="Times New Roman" pitchFamily="18" charset="0"/>
            </a:endParaRPr>
          </a:p>
          <a:p>
            <a:pPr marL="36000" indent="0" algn="just">
              <a:spcBef>
                <a:spcPts val="0"/>
              </a:spcBef>
            </a:pPr>
            <a:r>
              <a:rPr lang="ru-RU" sz="1800" dirty="0" smtClean="0">
                <a:latin typeface="Times New Roman" pitchFamily="18" charset="0"/>
                <a:cs typeface="Times New Roman" pitchFamily="18" charset="0"/>
              </a:rPr>
              <a:t> В работах 2 категории</a:t>
            </a:r>
            <a:r>
              <a:rPr lang="ru-RU" sz="1800" b="1"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участников ЕГЭ виден больший навык работы с заданием, понимание смысла понятия «пример», однако не всегда соблюдалось требование к развернутому характеру примера. Встречались работы, где называлась и иллюстрировалась только одна-две требуемых позиции вместо трех. </a:t>
            </a:r>
          </a:p>
          <a:p>
            <a:pPr marL="36000" indent="0" algn="just">
              <a:spcBef>
                <a:spcPts val="0"/>
              </a:spcBef>
              <a:buNone/>
            </a:pPr>
            <a:endParaRPr lang="ru-RU"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7504" y="116632"/>
            <a:ext cx="8928992" cy="504056"/>
          </a:xfrm>
        </p:spPr>
        <p:style>
          <a:lnRef idx="3">
            <a:schemeClr val="lt1"/>
          </a:lnRef>
          <a:fillRef idx="1">
            <a:schemeClr val="accent6"/>
          </a:fillRef>
          <a:effectRef idx="1">
            <a:schemeClr val="accent6"/>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dirty="0" smtClean="0"/>
              <a:t>Содержательный анализ выполнения заданий </a:t>
            </a:r>
            <a:r>
              <a:rPr lang="ru-RU" sz="2000" b="1" dirty="0" smtClean="0"/>
              <a:t>2 части КИМ ЕГЭ</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107504" y="692696"/>
            <a:ext cx="8856984" cy="5976664"/>
          </a:xfrm>
        </p:spPr>
        <p:style>
          <a:lnRef idx="2">
            <a:schemeClr val="accent2"/>
          </a:lnRef>
          <a:fillRef idx="1">
            <a:schemeClr val="lt1"/>
          </a:fillRef>
          <a:effectRef idx="0">
            <a:schemeClr val="accent2"/>
          </a:effectRef>
          <a:fontRef idx="minor">
            <a:schemeClr val="dk1"/>
          </a:fontRef>
        </p:style>
        <p:txBody>
          <a:bodyPr>
            <a:noAutofit/>
          </a:bodyPr>
          <a:lstStyle/>
          <a:p>
            <a:pPr marL="72000" indent="0" algn="just">
              <a:spcBef>
                <a:spcPts val="0"/>
              </a:spcBef>
              <a:buNone/>
            </a:pPr>
            <a:r>
              <a:rPr lang="ru-RU" sz="1800" dirty="0" smtClean="0">
                <a:latin typeface="Times New Roman" pitchFamily="18" charset="0"/>
                <a:cs typeface="Times New Roman" pitchFamily="18" charset="0"/>
              </a:rPr>
              <a:t>	 </a:t>
            </a:r>
            <a:r>
              <a:rPr lang="ru-RU" sz="1800" b="1" dirty="0" smtClean="0">
                <a:latin typeface="Times New Roman" pitchFamily="18" charset="0"/>
                <a:cs typeface="Times New Roman" pitchFamily="18" charset="0"/>
              </a:rPr>
              <a:t>19 задание</a:t>
            </a:r>
            <a:r>
              <a:rPr lang="ru-RU" sz="1800" dirty="0" smtClean="0">
                <a:latin typeface="Times New Roman" pitchFamily="18" charset="0"/>
                <a:cs typeface="Times New Roman" pitchFamily="18" charset="0"/>
              </a:rPr>
              <a:t>, являясь заданием высокого уровня сложности, предполагает как знания в рамках курса предмета обществознание, так и широкий кругозор либо наличие личного социального опыта по целому ряду вопросов общественной жизни, что заметно только в работах экзаменуемых 3 и 4 категорий. </a:t>
            </a:r>
          </a:p>
          <a:p>
            <a:pPr marL="72000" indent="0" algn="just">
              <a:spcBef>
                <a:spcPts val="0"/>
              </a:spcBef>
              <a:buNone/>
            </a:pPr>
            <a:r>
              <a:rPr lang="ru-RU" sz="1800" dirty="0" smtClean="0">
                <a:latin typeface="Times New Roman" pitchFamily="18" charset="0"/>
                <a:cs typeface="Times New Roman" pitchFamily="18" charset="0"/>
              </a:rPr>
              <a:t>	Выпускники 4 группы, получившие в целом за экзамен свыше 81 т.б., хорошо справились с этим заданием, типичной ошибкой данной группы являются недостаточная развернутость примера, реже встречаются теоретические ошибки. Экзаменуемые в этой категории всегда брались за выполнение задания, потери обычно составляли 1 балл.</a:t>
            </a:r>
          </a:p>
          <a:p>
            <a:pPr marL="72000" indent="0" algn="just">
              <a:spcBef>
                <a:spcPts val="0"/>
              </a:spcBef>
              <a:buNone/>
            </a:pPr>
            <a:r>
              <a:rPr lang="ru-RU" sz="1800" dirty="0" smtClean="0">
                <a:latin typeface="Times New Roman" pitchFamily="18" charset="0"/>
                <a:cs typeface="Times New Roman" pitchFamily="18" charset="0"/>
              </a:rPr>
              <a:t>	Таким образом, в зависимости от содержания задания в разных вариантах, очевидны следующие затруднения:</a:t>
            </a:r>
          </a:p>
          <a:p>
            <a:pPr marL="144000" indent="-457200" algn="just">
              <a:spcBef>
                <a:spcPts val="0"/>
              </a:spcBef>
            </a:pPr>
            <a:r>
              <a:rPr lang="ru-RU" sz="1800" dirty="0" smtClean="0">
                <a:latin typeface="Times New Roman" pitchFamily="18" charset="0"/>
                <a:cs typeface="Times New Roman" pitchFamily="18" charset="0"/>
              </a:rPr>
              <a:t>отсутствие знаний по содержанию вопроса (если теоретические положения нужно сформулировать самостоятельно);</a:t>
            </a:r>
          </a:p>
          <a:p>
            <a:pPr marL="144000" indent="-457200" algn="just">
              <a:spcBef>
                <a:spcPts val="0"/>
              </a:spcBef>
            </a:pPr>
            <a:r>
              <a:rPr lang="ru-RU" sz="1800" dirty="0" smtClean="0">
                <a:latin typeface="Times New Roman" pitchFamily="18" charset="0"/>
                <a:cs typeface="Times New Roman" pitchFamily="18" charset="0"/>
              </a:rPr>
              <a:t>недостаточный уровень владения теорией вопроса, в этом случае примеры не соответствовали заявленной теории; </a:t>
            </a:r>
          </a:p>
          <a:p>
            <a:pPr marL="144000" indent="-457200" algn="just">
              <a:spcBef>
                <a:spcPts val="0"/>
              </a:spcBef>
            </a:pPr>
            <a:r>
              <a:rPr lang="ru-RU" sz="1800" dirty="0" smtClean="0">
                <a:latin typeface="Times New Roman" pitchFamily="18" charset="0"/>
                <a:cs typeface="Times New Roman" pitchFamily="18" charset="0"/>
              </a:rPr>
              <a:t>подмена примера пояснением содержания теоретического элемента;</a:t>
            </a:r>
          </a:p>
          <a:p>
            <a:pPr marL="144000" indent="-457200" algn="just">
              <a:spcBef>
                <a:spcPts val="0"/>
              </a:spcBef>
            </a:pPr>
            <a:r>
              <a:rPr lang="ru-RU" sz="1800" dirty="0" smtClean="0">
                <a:latin typeface="Times New Roman" pitchFamily="18" charset="0"/>
                <a:cs typeface="Times New Roman" pitchFamily="18" charset="0"/>
              </a:rPr>
              <a:t>отсутствие развернутого примера, запись словосочетания, это тоже нерезультативное выполнение, но говорит оно уже не о полном отсутствии знаний по теме, а о недостаточном уровне знакомства с требованиями критериев к </a:t>
            </a:r>
            <a:r>
              <a:rPr lang="ru-RU" sz="1800" b="1" dirty="0" smtClean="0">
                <a:latin typeface="Times New Roman" pitchFamily="18" charset="0"/>
                <a:cs typeface="Times New Roman" pitchFamily="18" charset="0"/>
              </a:rPr>
              <a:t>заданию 19</a:t>
            </a:r>
            <a:r>
              <a:rPr lang="ru-RU" sz="1800" i="1" dirty="0" smtClean="0">
                <a:latin typeface="Times New Roman" pitchFamily="18" charset="0"/>
                <a:cs typeface="Times New Roman" pitchFamily="18" charset="0"/>
              </a:rPr>
              <a:t>.</a:t>
            </a:r>
            <a:endParaRPr lang="ru-RU" sz="1800" dirty="0" smtClean="0">
              <a:latin typeface="Times New Roman" pitchFamily="18" charset="0"/>
              <a:cs typeface="Times New Roman" pitchFamily="18" charset="0"/>
            </a:endParaRPr>
          </a:p>
          <a:p>
            <a:pPr marL="144000" indent="-457200" algn="just">
              <a:spcBef>
                <a:spcPts val="0"/>
              </a:spcBef>
            </a:pPr>
            <a:endParaRPr lang="ru-RU"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7504" y="116632"/>
            <a:ext cx="8928992" cy="504056"/>
          </a:xfrm>
        </p:spPr>
        <p:style>
          <a:lnRef idx="3">
            <a:schemeClr val="lt1"/>
          </a:lnRef>
          <a:fillRef idx="1">
            <a:schemeClr val="accent6"/>
          </a:fillRef>
          <a:effectRef idx="1">
            <a:schemeClr val="accent6"/>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dirty="0" smtClean="0"/>
              <a:t>Содержательный анализ выполнения заданий </a:t>
            </a:r>
            <a:r>
              <a:rPr lang="ru-RU" sz="2000" b="1" dirty="0" smtClean="0"/>
              <a:t>2 части КИМ ЕГЭ</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107504" y="692696"/>
            <a:ext cx="8856984" cy="5976664"/>
          </a:xfrm>
        </p:spPr>
        <p:style>
          <a:lnRef idx="2">
            <a:schemeClr val="accent2"/>
          </a:lnRef>
          <a:fillRef idx="1">
            <a:schemeClr val="lt1"/>
          </a:fillRef>
          <a:effectRef idx="0">
            <a:schemeClr val="accent2"/>
          </a:effectRef>
          <a:fontRef idx="minor">
            <a:schemeClr val="dk1"/>
          </a:fontRef>
        </p:style>
        <p:txBody>
          <a:bodyPr>
            <a:noAutofit/>
          </a:bodyPr>
          <a:lstStyle/>
          <a:p>
            <a:pPr marL="72000" indent="0" algn="just">
              <a:spcBef>
                <a:spcPts val="0"/>
              </a:spcBef>
              <a:buNone/>
            </a:pPr>
            <a:r>
              <a:rPr lang="ru-RU" sz="1800" dirty="0" smtClean="0">
                <a:latin typeface="Times New Roman" pitchFamily="18" charset="0"/>
                <a:cs typeface="Times New Roman" pitchFamily="18" charset="0"/>
              </a:rPr>
              <a:t>	</a:t>
            </a:r>
            <a:r>
              <a:rPr lang="ru-RU" sz="1800" b="1" dirty="0" smtClean="0">
                <a:latin typeface="Times New Roman" pitchFamily="18" charset="0"/>
                <a:cs typeface="Times New Roman" pitchFamily="18" charset="0"/>
              </a:rPr>
              <a:t>Задание 20</a:t>
            </a:r>
            <a:r>
              <a:rPr lang="ru-RU" sz="1800" dirty="0" smtClean="0">
                <a:latin typeface="Times New Roman" pitchFamily="18" charset="0"/>
                <a:cs typeface="Times New Roman" pitchFamily="18" charset="0"/>
              </a:rPr>
              <a:t> работает на проверку тех же самых умений, что и </a:t>
            </a:r>
            <a:r>
              <a:rPr lang="ru-RU" sz="1800" b="1" dirty="0" smtClean="0">
                <a:latin typeface="Times New Roman" pitchFamily="18" charset="0"/>
                <a:cs typeface="Times New Roman" pitchFamily="18" charset="0"/>
              </a:rPr>
              <a:t>задание 19</a:t>
            </a:r>
            <a:r>
              <a:rPr lang="ru-RU" sz="1800" i="1"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но предполагает,</a:t>
            </a:r>
            <a:r>
              <a:rPr lang="ru-RU" sz="1800" i="1"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что причинно-следственные, функциональные, иерархические и другие связи социальных объектов и процессов будут не конкретизированы, а обобщены в форме </a:t>
            </a:r>
            <a:r>
              <a:rPr lang="ru-RU" sz="1800" dirty="0" err="1" smtClean="0">
                <a:latin typeface="Times New Roman" pitchFamily="18" charset="0"/>
                <a:cs typeface="Times New Roman" pitchFamily="18" charset="0"/>
              </a:rPr>
              <a:t>аргументов\контраргументов\</a:t>
            </a:r>
            <a:r>
              <a:rPr lang="ru-RU" sz="1800" dirty="0" smtClean="0">
                <a:latin typeface="Times New Roman" pitchFamily="18" charset="0"/>
                <a:cs typeface="Times New Roman" pitchFamily="18" charset="0"/>
              </a:rPr>
              <a:t> пояснений. Одновременно задание требует знания социальных реалий, так как проверяет умение применять полученные знания в повседневной жизни. </a:t>
            </a:r>
          </a:p>
          <a:p>
            <a:pPr marL="72000" indent="0" algn="just">
              <a:spcBef>
                <a:spcPts val="0"/>
              </a:spcBef>
              <a:buNone/>
            </a:pPr>
            <a:r>
              <a:rPr lang="ru-RU" sz="1800" dirty="0" smtClean="0">
                <a:latin typeface="Times New Roman" pitchFamily="18" charset="0"/>
                <a:cs typeface="Times New Roman" pitchFamily="18" charset="0"/>
              </a:rPr>
              <a:t>	Подавляющее большинство экзаменуемых 1 группы к заданию просто не приступали. Умение формулировать самостоятельные суждения, аргументы, привлекать контекстные предметные знания по проблематике текста у большинства выпускников 1 категории не развито. </a:t>
            </a:r>
          </a:p>
          <a:p>
            <a:pPr marL="72000" indent="0" algn="just">
              <a:spcBef>
                <a:spcPts val="0"/>
              </a:spcBef>
              <a:buNone/>
            </a:pPr>
            <a:r>
              <a:rPr lang="ru-RU" sz="1800" dirty="0" smtClean="0">
                <a:latin typeface="Times New Roman" pitchFamily="18" charset="0"/>
                <a:cs typeface="Times New Roman" pitchFamily="18" charset="0"/>
              </a:rPr>
              <a:t>	Если анализировать те работы, где ответ все-таки наличествовал, то становится очевидно, что в 2023 году по-прежнему:</a:t>
            </a:r>
          </a:p>
          <a:p>
            <a:pPr marL="72000" indent="0" algn="just">
              <a:spcBef>
                <a:spcPts val="0"/>
              </a:spcBef>
            </a:pPr>
            <a:r>
              <a:rPr lang="ru-RU" sz="1800" dirty="0" smtClean="0">
                <a:latin typeface="Times New Roman" pitchFamily="18" charset="0"/>
                <a:cs typeface="Times New Roman" pitchFamily="18" charset="0"/>
              </a:rPr>
              <a:t> большинством экзаменуемых смысл задания просто не понят, поэтому написаны некие общие рассуждения о том понятии (суждении), которое является определяющим в задании (в приведенном примере - просто про демократию или про участие в политике);</a:t>
            </a:r>
          </a:p>
          <a:p>
            <a:pPr marL="72000" indent="0" algn="just">
              <a:spcBef>
                <a:spcPts val="0"/>
              </a:spcBef>
            </a:pPr>
            <a:r>
              <a:rPr lang="ru-RU" sz="1800" dirty="0" smtClean="0">
                <a:latin typeface="Times New Roman" pitchFamily="18" charset="0"/>
                <a:cs typeface="Times New Roman" pitchFamily="18" charset="0"/>
              </a:rPr>
              <a:t> при результативном выполнении приводится только один аргумент (пояснение), которое несколько раз повторяется, иногда почти в одних и тех же выражениях;</a:t>
            </a:r>
          </a:p>
          <a:p>
            <a:pPr marL="72000" indent="0" algn="just">
              <a:spcBef>
                <a:spcPts val="0"/>
              </a:spcBef>
            </a:pPr>
            <a:r>
              <a:rPr lang="ru-RU" sz="1800" dirty="0" smtClean="0">
                <a:latin typeface="Times New Roman" pitchFamily="18" charset="0"/>
                <a:cs typeface="Times New Roman" pitchFamily="18" charset="0"/>
              </a:rPr>
              <a:t> в рассуждениях отсутствует необходимая оценочная составляющая, требуемая заданием, нет логического вывода, который превращает рассуждение в аргумент;</a:t>
            </a:r>
          </a:p>
          <a:p>
            <a:pPr marL="72000" indent="0" algn="just">
              <a:spcBef>
                <a:spcPts val="0"/>
              </a:spcBef>
            </a:pPr>
            <a:r>
              <a:rPr lang="ru-RU" sz="1800" dirty="0" smtClean="0">
                <a:latin typeface="Times New Roman" pitchFamily="18" charset="0"/>
                <a:cs typeface="Times New Roman" pitchFamily="18" charset="0"/>
              </a:rPr>
              <a:t> несоблюдение требования к развернутости, распространенности ответов.</a:t>
            </a:r>
          </a:p>
          <a:p>
            <a:pPr marL="72000" indent="0" algn="just">
              <a:spcBef>
                <a:spcPts val="0"/>
              </a:spcBef>
              <a:buNone/>
            </a:pPr>
            <a:endParaRPr lang="ru-RU"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7504" y="116632"/>
            <a:ext cx="8928992" cy="504056"/>
          </a:xfrm>
        </p:spPr>
        <p:style>
          <a:lnRef idx="3">
            <a:schemeClr val="lt1"/>
          </a:lnRef>
          <a:fillRef idx="1">
            <a:schemeClr val="accent6"/>
          </a:fillRef>
          <a:effectRef idx="1">
            <a:schemeClr val="accent6"/>
          </a:effectRef>
          <a:fontRef idx="minor">
            <a:schemeClr val="lt1"/>
          </a:fontRef>
        </p:style>
        <p:txBody>
          <a:bodyPr>
            <a:noAutofit/>
          </a:bodyPr>
          <a:lstStyle/>
          <a:p>
            <a:r>
              <a:rPr lang="ru-RU" sz="2800" b="1" dirty="0" smtClean="0"/>
              <a:t/>
            </a:r>
            <a:br>
              <a:rPr lang="ru-RU" sz="2800" b="1" dirty="0" smtClean="0"/>
            </a:br>
            <a:r>
              <a:rPr lang="ru-RU" sz="2800" b="1" dirty="0" smtClean="0"/>
              <a:t/>
            </a:r>
            <a:br>
              <a:rPr lang="ru-RU" sz="2800" b="1" dirty="0" smtClean="0"/>
            </a:br>
            <a:r>
              <a:rPr lang="ru-RU" sz="2000" dirty="0" smtClean="0"/>
              <a:t>Содержательный анализ выполнения заданий </a:t>
            </a:r>
            <a:r>
              <a:rPr lang="ru-RU" sz="2000" b="1" dirty="0" smtClean="0"/>
              <a:t>2 части КИМ ЕГЭ</a:t>
            </a:r>
            <a:r>
              <a:rPr lang="ru-RU" sz="2000" dirty="0" smtClean="0"/>
              <a:t/>
            </a:r>
            <a:br>
              <a:rPr lang="ru-RU" sz="2000" dirty="0" smtClean="0"/>
            </a:br>
            <a:r>
              <a:rPr lang="ru-RU" sz="2800" b="1" dirty="0" smtClean="0"/>
              <a:t> </a:t>
            </a:r>
            <a:r>
              <a:rPr lang="ru-RU" sz="2800" dirty="0" smtClean="0"/>
              <a:t/>
            </a:r>
            <a:br>
              <a:rPr lang="ru-RU" sz="2800" dirty="0" smtClean="0"/>
            </a:br>
            <a:endParaRPr lang="ru-RU" sz="2800" dirty="0"/>
          </a:p>
        </p:txBody>
      </p:sp>
      <p:sp>
        <p:nvSpPr>
          <p:cNvPr id="5" name="Содержимое 4"/>
          <p:cNvSpPr>
            <a:spLocks noGrp="1"/>
          </p:cNvSpPr>
          <p:nvPr>
            <p:ph idx="1"/>
          </p:nvPr>
        </p:nvSpPr>
        <p:spPr>
          <a:xfrm>
            <a:off x="251520" y="692696"/>
            <a:ext cx="8712968" cy="1800201"/>
          </a:xfrm>
        </p:spPr>
        <p:txBody>
          <a:bodyPr>
            <a:noAutofit/>
          </a:bodyPr>
          <a:lstStyle/>
          <a:p>
            <a:pPr marL="36000" indent="0">
              <a:spcBef>
                <a:spcPts val="0"/>
              </a:spcBef>
              <a:buNone/>
            </a:pPr>
            <a:r>
              <a:rPr lang="ru-RU" sz="2000" b="1" dirty="0" smtClean="0">
                <a:latin typeface="Times New Roman" pitchFamily="18" charset="0"/>
                <a:cs typeface="Times New Roman" pitchFamily="18" charset="0"/>
              </a:rPr>
              <a:t>Пример задания 20 в 2023 году.</a:t>
            </a:r>
            <a:endParaRPr lang="ru-RU" sz="2000" dirty="0" smtClean="0">
              <a:latin typeface="Times New Roman" pitchFamily="18" charset="0"/>
              <a:cs typeface="Times New Roman" pitchFamily="18" charset="0"/>
            </a:endParaRPr>
          </a:p>
          <a:p>
            <a:pPr marL="36000" indent="0" algn="just">
              <a:spcBef>
                <a:spcPts val="0"/>
              </a:spcBef>
              <a:buNone/>
            </a:pPr>
            <a:r>
              <a:rPr lang="ru-RU" sz="2000" dirty="0" smtClean="0">
                <a:latin typeface="Times New Roman" pitchFamily="18" charset="0"/>
                <a:cs typeface="Times New Roman" pitchFamily="18" charset="0"/>
              </a:rPr>
              <a:t>Используя обществоведческие знания, приведите три аргумента, подтверждающих мысль автора о том, что свободное, добровольное участие граждан в политике служит одним из важнейших индикаторов демократического развития государства. (Каждый аргумент должен быть сформулирован как распространённое предложение.)</a:t>
            </a:r>
          </a:p>
          <a:p>
            <a:pPr marL="36000" indent="0">
              <a:spcBef>
                <a:spcPts val="0"/>
              </a:spcBef>
              <a:buNone/>
            </a:pPr>
            <a:endParaRPr lang="ru-RU" sz="2000" dirty="0">
              <a:latin typeface="Times New Roman" pitchFamily="18" charset="0"/>
              <a:cs typeface="Times New Roman" pitchFamily="18" charset="0"/>
            </a:endParaRPr>
          </a:p>
        </p:txBody>
      </p:sp>
      <p:graphicFrame>
        <p:nvGraphicFramePr>
          <p:cNvPr id="6" name="Таблица 5"/>
          <p:cNvGraphicFramePr>
            <a:graphicFrameLocks noGrp="1"/>
          </p:cNvGraphicFramePr>
          <p:nvPr/>
        </p:nvGraphicFramePr>
        <p:xfrm>
          <a:off x="323528" y="2780928"/>
          <a:ext cx="8496944" cy="3902812"/>
        </p:xfrm>
        <a:graphic>
          <a:graphicData uri="http://schemas.openxmlformats.org/drawingml/2006/table">
            <a:tbl>
              <a:tblPr/>
              <a:tblGrid>
                <a:gridCol w="7772514"/>
                <a:gridCol w="724430"/>
              </a:tblGrid>
              <a:tr h="504056">
                <a:tc>
                  <a:txBody>
                    <a:bodyPr/>
                    <a:lstStyle/>
                    <a:p>
                      <a:pPr marL="72000" algn="ctr">
                        <a:lnSpc>
                          <a:spcPct val="100000"/>
                        </a:lnSpc>
                        <a:spcAft>
                          <a:spcPts val="0"/>
                        </a:spcAft>
                      </a:pPr>
                      <a:r>
                        <a:rPr lang="ru-RU" sz="1400" b="1" dirty="0">
                          <a:solidFill>
                            <a:srgbClr val="000000"/>
                          </a:solidFill>
                          <a:latin typeface="Times New Roman" pitchFamily="18" charset="0"/>
                          <a:ea typeface="Calibri"/>
                          <a:cs typeface="Times New Roman" pitchFamily="18" charset="0"/>
                        </a:rPr>
                        <a:t>Содержание верного ответа и указания по оцениванию</a:t>
                      </a:r>
                      <a:br>
                        <a:rPr lang="ru-RU" sz="1400" b="1" dirty="0">
                          <a:solidFill>
                            <a:srgbClr val="000000"/>
                          </a:solidFill>
                          <a:latin typeface="Times New Roman" pitchFamily="18" charset="0"/>
                          <a:ea typeface="Calibri"/>
                          <a:cs typeface="Times New Roman" pitchFamily="18" charset="0"/>
                        </a:rPr>
                      </a:br>
                      <a:r>
                        <a:rPr lang="ru-RU" sz="1400" dirty="0">
                          <a:solidFill>
                            <a:srgbClr val="000000"/>
                          </a:solidFill>
                          <a:latin typeface="Times New Roman" pitchFamily="18" charset="0"/>
                          <a:ea typeface="Calibri"/>
                          <a:cs typeface="Times New Roman" pitchFamily="18" charset="0"/>
                        </a:rPr>
                        <a:t>(допускаются иные формулировки ответа, не искажающие его смысла)</a:t>
                      </a:r>
                      <a:endParaRPr lang="ru-RU" sz="1400" dirty="0">
                        <a:latin typeface="Times New Roman" pitchFamily="18" charset="0"/>
                        <a:ea typeface="Calibri"/>
                        <a:cs typeface="Times New Roman" pitchFamily="18" charset="0"/>
                      </a:endParaRPr>
                    </a:p>
                  </a:txBody>
                  <a:tcPr marL="68137" marR="681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ctr">
                        <a:lnSpc>
                          <a:spcPct val="100000"/>
                        </a:lnSpc>
                        <a:spcAft>
                          <a:spcPts val="0"/>
                        </a:spcAft>
                      </a:pPr>
                      <a:r>
                        <a:rPr lang="ru-RU" sz="1400" b="1">
                          <a:latin typeface="Times New Roman" pitchFamily="18" charset="0"/>
                          <a:ea typeface="Calibri"/>
                          <a:cs typeface="Times New Roman" pitchFamily="18" charset="0"/>
                        </a:rPr>
                        <a:t>Баллы</a:t>
                      </a:r>
                      <a:endParaRPr lang="ru-RU" sz="1400">
                        <a:latin typeface="Times New Roman" pitchFamily="18" charset="0"/>
                        <a:ea typeface="Calibri"/>
                        <a:cs typeface="Times New Roman" pitchFamily="18" charset="0"/>
                      </a:endParaRPr>
                    </a:p>
                  </a:txBody>
                  <a:tcPr marL="68137" marR="681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8756">
                <a:tc>
                  <a:txBody>
                    <a:bodyPr/>
                    <a:lstStyle/>
                    <a:p>
                      <a:pPr marL="72000" algn="just">
                        <a:lnSpc>
                          <a:spcPct val="100000"/>
                        </a:lnSpc>
                        <a:spcAft>
                          <a:spcPts val="0"/>
                        </a:spcAft>
                      </a:pPr>
                      <a:r>
                        <a:rPr lang="ru-RU" sz="1400" dirty="0">
                          <a:latin typeface="Times New Roman" pitchFamily="18" charset="0"/>
                          <a:ea typeface="Calibri"/>
                          <a:cs typeface="Times New Roman" pitchFamily="18" charset="0"/>
                        </a:rPr>
                        <a:t>В правильном ответе могут быть приведены следующие аргументы.</a:t>
                      </a:r>
                    </a:p>
                    <a:p>
                      <a:pPr marL="72000" algn="just">
                        <a:lnSpc>
                          <a:spcPct val="100000"/>
                        </a:lnSpc>
                        <a:spcAft>
                          <a:spcPts val="0"/>
                        </a:spcAft>
                      </a:pPr>
                      <a:r>
                        <a:rPr lang="ru-RU" sz="1400" dirty="0">
                          <a:latin typeface="Times New Roman" pitchFamily="18" charset="0"/>
                          <a:ea typeface="Calibri"/>
                          <a:cs typeface="Times New Roman" pitchFamily="18" charset="0"/>
                        </a:rPr>
                        <a:t>1) Свободное участие граждан в политике – реальное проявление роли народа в качестве источника власти, отражающее суть демократического режима.</a:t>
                      </a:r>
                    </a:p>
                    <a:p>
                      <a:pPr marL="72000" algn="just">
                        <a:lnSpc>
                          <a:spcPct val="100000"/>
                        </a:lnSpc>
                        <a:spcAft>
                          <a:spcPts val="0"/>
                        </a:spcAft>
                      </a:pPr>
                      <a:r>
                        <a:rPr lang="ru-RU" sz="1400" dirty="0">
                          <a:latin typeface="Times New Roman" pitchFamily="18" charset="0"/>
                          <a:ea typeface="Calibri"/>
                          <a:cs typeface="Times New Roman" pitchFamily="18" charset="0"/>
                        </a:rPr>
                        <a:t>2) Участие граждан в политике позволяет реализовать на практике их политические права и свободы, что свидетельствует о наличии условий для народовластия.</a:t>
                      </a:r>
                    </a:p>
                    <a:p>
                      <a:pPr marL="72000" algn="just">
                        <a:lnSpc>
                          <a:spcPct val="100000"/>
                        </a:lnSpc>
                        <a:spcAft>
                          <a:spcPts val="0"/>
                        </a:spcAft>
                      </a:pPr>
                      <a:r>
                        <a:rPr lang="ru-RU" sz="1400" dirty="0">
                          <a:latin typeface="Times New Roman" pitchFamily="18" charset="0"/>
                          <a:ea typeface="Calibri"/>
                          <a:cs typeface="Times New Roman" pitchFamily="18" charset="0"/>
                        </a:rPr>
                        <a:t>3) Свободное участие граждан в политике способствует формированию и развитию институтов гражданского общества, играющих важную роль в общественной жизни демократического государства.</a:t>
                      </a:r>
                    </a:p>
                    <a:p>
                      <a:pPr marL="72000" algn="just">
                        <a:lnSpc>
                          <a:spcPct val="100000"/>
                        </a:lnSpc>
                        <a:spcAft>
                          <a:spcPts val="0"/>
                        </a:spcAft>
                      </a:pPr>
                      <a:r>
                        <a:rPr lang="ru-RU" sz="1400" dirty="0">
                          <a:latin typeface="Times New Roman" pitchFamily="18" charset="0"/>
                          <a:ea typeface="Calibri"/>
                          <a:cs typeface="Times New Roman" pitchFamily="18" charset="0"/>
                        </a:rPr>
                        <a:t>4) Добровольное участие граждан в политике связано с возможностью открыто высказывать своё мнение относительно различных вопросов общественно-политического развития, что служит источником развития такого признака демократии, как политический плюрализм.</a:t>
                      </a:r>
                    </a:p>
                    <a:p>
                      <a:pPr marL="72000" algn="just">
                        <a:lnSpc>
                          <a:spcPct val="100000"/>
                        </a:lnSpc>
                        <a:spcAft>
                          <a:spcPts val="0"/>
                        </a:spcAft>
                      </a:pPr>
                      <a:r>
                        <a:rPr lang="ru-RU" sz="1400" dirty="0">
                          <a:latin typeface="Times New Roman" pitchFamily="18" charset="0"/>
                          <a:ea typeface="Calibri"/>
                          <a:cs typeface="Times New Roman" pitchFamily="18" charset="0"/>
                        </a:rPr>
                        <a:t>Могут быть приведены иные обоснованные аргументы.</a:t>
                      </a:r>
                    </a:p>
                    <a:p>
                      <a:pPr marL="72000" algn="just">
                        <a:lnSpc>
                          <a:spcPct val="100000"/>
                        </a:lnSpc>
                        <a:spcAft>
                          <a:spcPts val="0"/>
                        </a:spcAft>
                      </a:pPr>
                      <a:r>
                        <a:rPr lang="ru-RU" sz="1400" i="1" dirty="0">
                          <a:latin typeface="Times New Roman" pitchFamily="18" charset="0"/>
                          <a:ea typeface="Calibri"/>
                          <a:cs typeface="Times New Roman" pitchFamily="18" charset="0"/>
                        </a:rPr>
                        <a:t>Засчитываются только аргументы, сформулированные как распространённые предложения (отдельные слова и словосочетания не засчитываются в качестве аргументов)</a:t>
                      </a:r>
                      <a:endParaRPr lang="ru-RU" sz="1400" dirty="0">
                        <a:latin typeface="Times New Roman" pitchFamily="18" charset="0"/>
                        <a:ea typeface="Calibri"/>
                        <a:cs typeface="Times New Roman" pitchFamily="18" charset="0"/>
                      </a:endParaRPr>
                    </a:p>
                  </a:txBody>
                  <a:tcPr marL="68137" marR="681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just">
                        <a:lnSpc>
                          <a:spcPct val="100000"/>
                        </a:lnSpc>
                        <a:spcAft>
                          <a:spcPts val="0"/>
                        </a:spcAft>
                      </a:pPr>
                      <a:endParaRPr lang="ru-RU" sz="1400" dirty="0">
                        <a:solidFill>
                          <a:srgbClr val="FF0000"/>
                        </a:solidFill>
                        <a:latin typeface="Times New Roman" pitchFamily="18" charset="0"/>
                        <a:ea typeface="Calibri"/>
                        <a:cs typeface="Times New Roman" pitchFamily="18" charset="0"/>
                      </a:endParaRPr>
                    </a:p>
                  </a:txBody>
                  <a:tcPr marL="68137" marR="681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0"/>
            <a:ext cx="9144000" cy="980728"/>
          </a:xfrm>
        </p:spPr>
        <p:style>
          <a:lnRef idx="1">
            <a:schemeClr val="accent4"/>
          </a:lnRef>
          <a:fillRef idx="2">
            <a:schemeClr val="accent4"/>
          </a:fillRef>
          <a:effectRef idx="1">
            <a:schemeClr val="accent4"/>
          </a:effectRef>
          <a:fontRef idx="minor">
            <a:schemeClr val="dk1"/>
          </a:fontRef>
        </p:style>
        <p:txBody>
          <a:bodyPr>
            <a:noAutofit/>
          </a:bodyPr>
          <a:lstStyle/>
          <a:p>
            <a:r>
              <a:rPr lang="ru-RU" sz="2800" b="1" dirty="0" smtClean="0"/>
              <a:t/>
            </a:r>
            <a:br>
              <a:rPr lang="ru-RU" sz="2800" b="1" dirty="0" smtClean="0"/>
            </a:br>
            <a:r>
              <a:rPr lang="ru-RU" sz="2400" b="1" dirty="0" smtClean="0"/>
              <a:t> </a:t>
            </a:r>
            <a:r>
              <a:rPr lang="ru-RU" sz="2000" b="1" dirty="0" smtClean="0"/>
              <a:t>ВЫВОДЫ </a:t>
            </a:r>
            <a:br>
              <a:rPr lang="ru-RU" sz="2000" b="1" dirty="0" smtClean="0"/>
            </a:br>
            <a:r>
              <a:rPr lang="ru-RU" sz="2000" b="1" dirty="0" smtClean="0"/>
              <a:t>о характере изменения количества участников ЕГЭ по учебному предмету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0" y="1052736"/>
            <a:ext cx="9144000" cy="5688632"/>
          </a:xfrm>
        </p:spPr>
        <p:style>
          <a:lnRef idx="1">
            <a:schemeClr val="accent3"/>
          </a:lnRef>
          <a:fillRef idx="2">
            <a:schemeClr val="accent3"/>
          </a:fillRef>
          <a:effectRef idx="1">
            <a:schemeClr val="accent3"/>
          </a:effectRef>
          <a:fontRef idx="minor">
            <a:schemeClr val="dk1"/>
          </a:fontRef>
        </p:style>
        <p:txBody>
          <a:bodyPr>
            <a:noAutofit/>
          </a:bodyPr>
          <a:lstStyle/>
          <a:p>
            <a:pPr algn="just"/>
            <a:r>
              <a:rPr lang="ru-RU" sz="2000" dirty="0" smtClean="0"/>
              <a:t>Количество выпускников прошлых лет на протяжении 2020 - 2023 годов изменялось незначительно. В 2021 году количество выпускников прошлых лет, составляло 177 человек (5,7% от общего количества участников), что соответствовало показателям 2019 и 2018 года.  В 2022 году в этой категории было 149 человек (4,8%), в 2023 году 180 человек (5,6%).  </a:t>
            </a:r>
          </a:p>
          <a:p>
            <a:pPr algn="just"/>
            <a:r>
              <a:rPr lang="ru-RU" sz="2000" dirty="0" smtClean="0"/>
              <a:t>Незначительное количество участников в этой категории связано и с объективно небольшой потребностью в первом или втором высшем образовании соответствующего профиля у взрослых людей, и с высокой сложностью формата ЕГЭ по предмету, требующего внимания и подготовки, что заставило многих выпускников прошлых лет, уже заявившихся на экзамен, отказаться от него.</a:t>
            </a:r>
          </a:p>
          <a:p>
            <a:pPr algn="just"/>
            <a:r>
              <a:rPr lang="ru-RU" sz="2000" dirty="0" smtClean="0"/>
              <a:t> Подтверждением этому является низкая явка ВПЛ на ЕГЭ в резервный день 28 июня. Стабильно на протяжении ряда лет в ЕГЭ участвуют индивидуальные репетиторы и сотрудники </a:t>
            </a:r>
            <a:r>
              <a:rPr lang="ru-RU" sz="2000" dirty="0" err="1" smtClean="0"/>
              <a:t>онлайн-школ</a:t>
            </a:r>
            <a:r>
              <a:rPr lang="ru-RU" sz="2000" dirty="0" smtClean="0"/>
              <a:t>. </a:t>
            </a:r>
          </a:p>
          <a:p>
            <a:pPr algn="just">
              <a:buNone/>
            </a:pPr>
            <a:endParaRPr lang="ru-RU" sz="20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85800" y="1052737"/>
            <a:ext cx="7772400" cy="1728191"/>
          </a:xfrm>
        </p:spPr>
        <p:txBody>
          <a:bodyPr>
            <a:normAutofit/>
          </a:bodyPr>
          <a:lstStyle/>
          <a:p>
            <a:r>
              <a:rPr lang="ru-RU" sz="6000" b="1" i="1" dirty="0" smtClean="0">
                <a:ln w="18000">
                  <a:solidFill>
                    <a:schemeClr val="accent2">
                      <a:satMod val="140000"/>
                    </a:schemeClr>
                  </a:solidFill>
                  <a:prstDash val="solid"/>
                  <a:miter lim="800000"/>
                </a:ln>
                <a:solidFill>
                  <a:schemeClr val="accent2">
                    <a:lumMod val="40000"/>
                    <a:lumOff val="60000"/>
                  </a:schemeClr>
                </a:solidFill>
                <a:effectLst>
                  <a:outerShdw blurRad="25500" dist="23000" dir="7020000" algn="tl">
                    <a:srgbClr val="000000">
                      <a:alpha val="50000"/>
                    </a:srgbClr>
                  </a:outerShdw>
                </a:effectLst>
              </a:rPr>
              <a:t>Спасибо за внимание!</a:t>
            </a:r>
            <a:endParaRPr lang="ru-RU" sz="6000" b="1" i="1" dirty="0">
              <a:ln w="18000">
                <a:solidFill>
                  <a:schemeClr val="accent2">
                    <a:satMod val="140000"/>
                  </a:schemeClr>
                </a:solidFill>
                <a:prstDash val="solid"/>
                <a:miter lim="800000"/>
              </a:ln>
              <a:solidFill>
                <a:schemeClr val="accent2">
                  <a:lumMod val="40000"/>
                  <a:lumOff val="60000"/>
                </a:schemeClr>
              </a:solidFill>
              <a:effectLst>
                <a:outerShdw blurRad="25500" dist="23000" dir="7020000" algn="tl">
                  <a:srgbClr val="000000">
                    <a:alpha val="50000"/>
                  </a:srgbClr>
                </a:outerShdw>
              </a:effectLst>
            </a:endParaRPr>
          </a:p>
        </p:txBody>
      </p:sp>
      <p:sp>
        <p:nvSpPr>
          <p:cNvPr id="6" name="Подзаголовок 5"/>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0"/>
            <a:ext cx="9144000" cy="908720"/>
          </a:xfrm>
        </p:spPr>
        <p:style>
          <a:lnRef idx="1">
            <a:schemeClr val="accent4"/>
          </a:lnRef>
          <a:fillRef idx="2">
            <a:schemeClr val="accent4"/>
          </a:fillRef>
          <a:effectRef idx="1">
            <a:schemeClr val="accent4"/>
          </a:effectRef>
          <a:fontRef idx="minor">
            <a:schemeClr val="dk1"/>
          </a:fontRef>
        </p:style>
        <p:txBody>
          <a:bodyPr>
            <a:noAutofit/>
          </a:bodyPr>
          <a:lstStyle/>
          <a:p>
            <a:r>
              <a:rPr lang="ru-RU" sz="2000" b="1" dirty="0" smtClean="0"/>
              <a:t/>
            </a:r>
            <a:br>
              <a:rPr lang="ru-RU" sz="2000" b="1" dirty="0" smtClean="0"/>
            </a:br>
            <a:r>
              <a:rPr lang="ru-RU" sz="2000" b="1" dirty="0" smtClean="0"/>
              <a:t> ВЫВОДЫ </a:t>
            </a:r>
            <a:br>
              <a:rPr lang="ru-RU" sz="2000" b="1" dirty="0" smtClean="0"/>
            </a:br>
            <a:r>
              <a:rPr lang="ru-RU" sz="2000" b="1" dirty="0" smtClean="0"/>
              <a:t>о характере изменения количества участников ЕГЭ по учебному предмету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179512" y="1052736"/>
            <a:ext cx="8784976" cy="5688632"/>
          </a:xfrm>
        </p:spPr>
        <p:style>
          <a:lnRef idx="1">
            <a:schemeClr val="accent3"/>
          </a:lnRef>
          <a:fillRef idx="2">
            <a:schemeClr val="accent3"/>
          </a:fillRef>
          <a:effectRef idx="1">
            <a:schemeClr val="accent3"/>
          </a:effectRef>
          <a:fontRef idx="minor">
            <a:schemeClr val="dk1"/>
          </a:fontRef>
        </p:style>
        <p:txBody>
          <a:bodyPr>
            <a:noAutofit/>
          </a:bodyPr>
          <a:lstStyle/>
          <a:p>
            <a:pPr algn="just"/>
            <a:r>
              <a:rPr lang="ru-RU" sz="1800" dirty="0" smtClean="0"/>
              <a:t>Как и в предыдущие четыре года в регионе есть участники ЕГЭ с ограниченными возможностями здоровья - 35 человек, это в численном выражении  в 2 раза больше, чем в 2021 году (16 человек) и соответствует показателям 2022 года – 32 человека. С одной стороны, это говорит об успехах инклюзивного образования, которые   позволяют участникам с ОВЗ не только получать аттестат, но и претендовать на поступление в ВУЗ. С другой стороны, такие данные свидетельствуют о повышении правовой грамотности выпускников и их законных представителей, своевременно озаботившихся реализацией предусмотренных законодателем возможностей максимально комфортных условий сдачи ЕГЭ для обучающихся с серьезными проблемами здоровья;</a:t>
            </a:r>
          </a:p>
          <a:p>
            <a:pPr algn="just"/>
            <a:r>
              <a:rPr lang="ru-RU" sz="1800" dirty="0" smtClean="0"/>
              <a:t>Подавляющее большинство сдающих обществознание – 82,7% - выпускники средних общеобразовательных школ, так как этот тип учебных заведений является преобладающим в регионе. Количество выпускников вечерних школ, выбирающих обществознание для ГИА –14 человек (в 2022 году – 9 человек, в 2021 году -11 человек, в 2020 – 6 человек). Это крайне незначительно (0,45% от общего количества ВТГ%), общая тенденция последних трех лет свидетельствует, в первую очередь, о профессиональной ориентации выпускников вечерних школ на поступление в СПО или трудовую занятость, а также о повышении сознательности обучающихся в осуществлении экзаменационного выбора (в 2017 году было 92 человека, в 2018 -  73 человека). </a:t>
            </a:r>
          </a:p>
          <a:p>
            <a:pPr algn="just"/>
            <a:r>
              <a:rPr lang="ru-RU" sz="1800" dirty="0" smtClean="0"/>
              <a:t>	</a:t>
            </a:r>
            <a:endParaRPr lang="ru-RU"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0"/>
            <a:ext cx="9144000" cy="1340768"/>
          </a:xfrm>
        </p:spPr>
        <p:style>
          <a:lnRef idx="1">
            <a:schemeClr val="accent4"/>
          </a:lnRef>
          <a:fillRef idx="2">
            <a:schemeClr val="accent4"/>
          </a:fillRef>
          <a:effectRef idx="1">
            <a:schemeClr val="accent4"/>
          </a:effectRef>
          <a:fontRef idx="minor">
            <a:schemeClr val="dk1"/>
          </a:fontRef>
        </p:style>
        <p:txBody>
          <a:bodyPr>
            <a:noAutofit/>
          </a:bodyPr>
          <a:lstStyle/>
          <a:p>
            <a:r>
              <a:rPr lang="ru-RU" sz="2800" b="1" dirty="0" smtClean="0"/>
              <a:t/>
            </a:r>
            <a:br>
              <a:rPr lang="ru-RU" sz="2800" b="1" dirty="0" smtClean="0"/>
            </a:br>
            <a:r>
              <a:rPr lang="ru-RU" sz="2400" b="1" dirty="0" smtClean="0"/>
              <a:t> ВЫВОДЫ </a:t>
            </a:r>
            <a:br>
              <a:rPr lang="ru-RU" sz="2400" b="1" dirty="0" smtClean="0"/>
            </a:br>
            <a:r>
              <a:rPr lang="ru-RU" sz="2400" b="1" dirty="0" smtClean="0"/>
              <a:t>о характере изменения количества участников ЕГЭ по учебному предмету</a:t>
            </a:r>
            <a:r>
              <a:rPr lang="ru-RU" sz="2800" b="1" dirty="0" smtClean="0"/>
              <a:t> </a:t>
            </a:r>
            <a:r>
              <a:rPr lang="ru-RU" sz="2800" dirty="0" smtClean="0"/>
              <a:t/>
            </a:r>
            <a:br>
              <a:rPr lang="ru-RU" sz="2800" dirty="0" smtClean="0"/>
            </a:br>
            <a:endParaRPr lang="ru-RU" sz="2800" dirty="0"/>
          </a:p>
        </p:txBody>
      </p:sp>
      <p:sp>
        <p:nvSpPr>
          <p:cNvPr id="4" name="Содержимое 3"/>
          <p:cNvSpPr>
            <a:spLocks noGrp="1"/>
          </p:cNvSpPr>
          <p:nvPr>
            <p:ph idx="1"/>
          </p:nvPr>
        </p:nvSpPr>
        <p:spPr>
          <a:xfrm>
            <a:off x="179512" y="1412776"/>
            <a:ext cx="8784976" cy="5328592"/>
          </a:xfrm>
        </p:spPr>
        <p:style>
          <a:lnRef idx="1">
            <a:schemeClr val="accent3"/>
          </a:lnRef>
          <a:fillRef idx="2">
            <a:schemeClr val="accent3"/>
          </a:fillRef>
          <a:effectRef idx="1">
            <a:schemeClr val="accent3"/>
          </a:effectRef>
          <a:fontRef idx="minor">
            <a:schemeClr val="dk1"/>
          </a:fontRef>
        </p:style>
        <p:txBody>
          <a:bodyPr>
            <a:noAutofit/>
          </a:bodyPr>
          <a:lstStyle/>
          <a:p>
            <a:pPr marL="36000" indent="0" algn="just">
              <a:spcBef>
                <a:spcPts val="0"/>
              </a:spcBef>
            </a:pPr>
            <a:r>
              <a:rPr lang="ru-RU" sz="1800" dirty="0" smtClean="0"/>
              <a:t>По-прежнему высок процент участников ЕГЭ – выпускников лицеев и гимназий области – 15,4% (в 2022 году - 16,2% от количества ВТГ, в 2021 году - 14,75 %, в 2020 году – 15,6%).  Стабильность показателя свидетельствует о постоянной работе ОУ данного типа по профессиональному самоопределению выпускников. Именно в гимназиях и лицеях Тюменской области предполагаются классы или группы социально-экономического или социально-гуманитарного профиля, выпускники которых определились с направлением подготовки еще при поступлении в 10 класс. Их выбор предмета для экзамена осознан, что не может не сказываться на результатах ЕГЭ. </a:t>
            </a:r>
          </a:p>
          <a:p>
            <a:pPr marL="36000" indent="0" algn="just">
              <a:spcBef>
                <a:spcPts val="0"/>
              </a:spcBef>
            </a:pPr>
            <a:r>
              <a:rPr lang="ru-RU" sz="1800" dirty="0" smtClean="0"/>
              <a:t>В регионе есть Президентское кадетское училище, в 2023 году 21 его выпускник выбрал ЕГЭ по обществознанию. В 2022 году это число составляло 19 человек, в 2021 году - 16 человек, в 2020 году – 12 человек. Рост выборов предмета закономерен, так как обществознание востребовано при поступлении на специальности, связанные с армией и правоохранительными органами. </a:t>
            </a:r>
          </a:p>
          <a:p>
            <a:pPr marL="36000" indent="0" algn="just">
              <a:spcBef>
                <a:spcPts val="0"/>
              </a:spcBef>
            </a:pPr>
            <a:r>
              <a:rPr lang="ru-RU" sz="1800" dirty="0" smtClean="0"/>
              <a:t>22 выпускника средней общеобразовательной школы с углубленным изучением отдельных предметов (краеведения) сдавало обществознание в 2023 году (в 2022 году  36 человек, в 2021 – 25 человек, в 2020 году – 20 человек). Высокое количество экзаменационных выборов обществознания находится в рамках тематических и воспитательных задач ОУ, к сожалению, результаты экзамена в школе нестабильны. </a:t>
            </a:r>
          </a:p>
          <a:p>
            <a:pPr algn="just"/>
            <a:endParaRPr lang="ru-RU" sz="2000" dirty="0" smtClean="0"/>
          </a:p>
          <a:p>
            <a:pPr algn="just"/>
            <a:r>
              <a:rPr lang="ru-RU" sz="2000" dirty="0" smtClean="0"/>
              <a:t>	</a:t>
            </a:r>
            <a:endParaRPr lang="ru-RU"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854</TotalTime>
  <Words>6864</Words>
  <Application>Microsoft Office PowerPoint</Application>
  <PresentationFormat>Экран (4:3)</PresentationFormat>
  <Paragraphs>593</Paragraphs>
  <Slides>70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70</vt:i4>
      </vt:variant>
    </vt:vector>
  </HeadingPairs>
  <TitlesOfParts>
    <vt:vector size="71" baseType="lpstr">
      <vt:lpstr>Тема Office</vt:lpstr>
      <vt:lpstr>Анализ результатов ЕГЭ по обществознанию 2023</vt:lpstr>
      <vt:lpstr> Количество участников ЕГЭ по обществознанию за 4 года </vt:lpstr>
      <vt:lpstr>Слайд 3</vt:lpstr>
      <vt:lpstr>Слайд 4</vt:lpstr>
      <vt:lpstr>   ВЫВОДЫ  о характере изменения количества участников ЕГЭ по учебному предмету  </vt:lpstr>
      <vt:lpstr>   ВЫВОДЫ  о характере изменения количества участников ЕГЭ по учебному предмету  </vt:lpstr>
      <vt:lpstr>  ВЫВОДЫ  о характере изменения количества участников ЕГЭ по учебному предмету  </vt:lpstr>
      <vt:lpstr>  ВЫВОДЫ  о характере изменения количества участников ЕГЭ по учебному предмету  </vt:lpstr>
      <vt:lpstr>  ВЫВОДЫ  о характере изменения количества участников ЕГЭ по учебному предмету  </vt:lpstr>
      <vt:lpstr>  ВЫВОДЫ  о характере изменения количества участников ЕГЭ по учебному предмету  </vt:lpstr>
      <vt:lpstr>Слайд 11</vt:lpstr>
      <vt:lpstr>Слайд 12</vt:lpstr>
      <vt:lpstr>Слайд 13</vt:lpstr>
      <vt:lpstr>Слайд 14</vt:lpstr>
      <vt:lpstr>ВЫВОД О ХАРАКТЕРЕ ИЗМЕНЕНИЯ РЕЗУЛЬТАТОВ ЕГЭ ПО ПРЕДМЕТУ </vt:lpstr>
      <vt:lpstr>ВЫВОД О ХАРАКТЕРЕ ИЗМЕНЕНИЯ РЕЗУЛЬТАТОВ ЕГЭ ПО ПРЕДМЕТУ </vt:lpstr>
      <vt:lpstr> ВЫВОД О ХАРАКТЕРЕ ИЗМЕНЕНИЯ РЕЗУЛЬТАТОВ ЕГЭ ПО ПРЕДМЕТУ  </vt:lpstr>
      <vt:lpstr> ВЫВОД О ХАРАКТЕРЕ ИЗМЕНЕНИЯ РЕЗУЛЬТАТОВ ЕГЭ ПО ПРЕДМЕТУ  </vt:lpstr>
      <vt:lpstr> ВЫВОД О ХАРАКТЕРЕ ИЗМЕНЕНИЯ РЕЗУЛЬТАТОВ ЕГЭ ПО ПРЕДМЕТУ  </vt:lpstr>
      <vt:lpstr> ВЫВОД О ХАРАКТЕРЕ ИЗМЕНЕНИЯ РЕЗУЛЬТАТОВ ЕГЭ ПО ПРЕДМЕТУ  </vt:lpstr>
      <vt:lpstr> ВЫВОД О ХАРАКТЕРЕ ИЗМЕНЕНИЯ РЕЗУЛЬТАТОВ ЕГЭ ПО ПРЕДМЕТУ  </vt:lpstr>
      <vt:lpstr> ВЫВОД О ХАРАКТЕРЕ ИЗМЕНЕНИЯ РЕЗУЛЬТАТОВ ЕГЭ ПО ПРЕДМЕТУ  </vt:lpstr>
      <vt:lpstr>  ВЫВОД О ХАРАКТЕРЕ ИЗМЕНЕНИЯ РЕЗУЛЬТАТОВ ЕГЭ ПО ПРЕДМЕТУ    </vt:lpstr>
      <vt:lpstr>ВЫВОД О ХАРАКТЕРЕ ИЗМЕНЕНИЯ РЕЗУЛЬТАТОВ ЕГЭ ПО ПРЕДМЕТУ</vt:lpstr>
      <vt:lpstr> Содержательный анализ выполнения заданий КИМ </vt:lpstr>
      <vt:lpstr> Содержательный анализ выполнения заданий КИМ </vt:lpstr>
      <vt:lpstr> Содержательный анализ выполнения заданий КИМ </vt:lpstr>
      <vt:lpstr> Содержательный анализ выполнения заданий КИМ </vt:lpstr>
      <vt:lpstr> Содержательный анализ выполнения заданий КИМ </vt:lpstr>
      <vt:lpstr>  Содержательный анализ выполнения заданий КИМ   </vt:lpstr>
      <vt:lpstr>  Содержательный анализ выполнения заданий КИМ   </vt:lpstr>
      <vt:lpstr>  Содержательный анализ выполнения заданий КИМ   </vt:lpstr>
      <vt:lpstr>  Содержательный анализ выполнения заданий КИМ   </vt:lpstr>
      <vt:lpstr>  Содержательный анализ выполнения заданий КИМ   </vt:lpstr>
      <vt:lpstr>  Содержательный анализ выполнения заданий КИМ   </vt:lpstr>
      <vt:lpstr>  Содержательный анализ выполнения заданий КИМ   </vt:lpstr>
      <vt:lpstr>  Содержательный анализ выполнения заданий КИМ   </vt:lpstr>
      <vt:lpstr>  Содержательный анализ выполнения заданий КИМ   </vt:lpstr>
      <vt:lpstr>  Содержательный анализ выполнения заданий КИМ   </vt:lpstr>
      <vt:lpstr>  Содержательный анализ выполнения заданий КИМ   </vt:lpstr>
      <vt:lpstr>  Выводы по итогам статистического анализа  выполнения заданий 1 части ЕГЭ   </vt:lpstr>
      <vt:lpstr>  Выводы по итогам статистического анализа  выполнения заданий 1 части ЕГЭ   </vt:lpstr>
      <vt:lpstr>  Выводы по итогам статистического анализа выполнения заданий 1 части ЕГЭ   </vt:lpstr>
      <vt:lpstr>  Выводы по итогам статистического анализа выполнения заданий 1 части ЕГЭ   </vt:lpstr>
      <vt:lpstr>  Содержательный анализ выполнения заданий 2 части КИМ ЕГЭ  </vt:lpstr>
      <vt:lpstr>  Содержательный анализ выполнения заданий  2 части КИМ ЕГЭ  </vt:lpstr>
      <vt:lpstr>  Содержательный анализ выполнения заданий 2 части КИМ ЕГЭ  </vt:lpstr>
      <vt:lpstr>  Содержательный анализ выполнения заданий 2 части КИМ ЕГЭ  </vt:lpstr>
      <vt:lpstr>  Содержательный анализ выполнения заданий 2 части КИМ ЕГЭ  </vt:lpstr>
      <vt:lpstr>Слайд 50</vt:lpstr>
      <vt:lpstr>Слайд 51</vt:lpstr>
      <vt:lpstr>Слайд 52</vt:lpstr>
      <vt:lpstr>Слайд 53</vt:lpstr>
      <vt:lpstr>  Содержательный анализ выполнения заданий 2 части КИМ ЕГЭ   </vt:lpstr>
      <vt:lpstr>  Содержательный анализ выполнения заданий 2 части КИМ ЕГЭ   </vt:lpstr>
      <vt:lpstr>  Содержательный анализ выполнения заданий 2 части КИМ ЕГЭ   </vt:lpstr>
      <vt:lpstr>  Содержательный анализ выполнения заданий 2 части КИМ ЕГЭ   </vt:lpstr>
      <vt:lpstr>  Содержательный анализ выполнения заданий 2 части КИМ ЕГЭ   </vt:lpstr>
      <vt:lpstr>  Содержательный анализ выполнения заданий 2 части КИМ ЕГЭ   </vt:lpstr>
      <vt:lpstr>  Содержательный анализ выполнения заданий 2 части КИМ ЕГЭ   </vt:lpstr>
      <vt:lpstr>  Содержательный анализ выполнения заданий 2 части КИМ ЕГЭ   </vt:lpstr>
      <vt:lpstr>  Содержательный анализ выполнения заданий 2 части КИМ ЕГЭ   </vt:lpstr>
      <vt:lpstr>  Содержательный анализ выполнения заданий 2 части КИМ ЕГЭ   </vt:lpstr>
      <vt:lpstr>  Содержательный анализ выполнения заданий 2 части КИМ ЕГЭ   </vt:lpstr>
      <vt:lpstr>  Содержательный анализ выполнения заданий 2 части КИМ ЕГЭ   </vt:lpstr>
      <vt:lpstr>  Содержательный анализ выполнения заданий 2 части КИМ ЕГЭ   </vt:lpstr>
      <vt:lpstr>  Содержательный анализ выполнения заданий 2 части КИМ ЕГЭ   </vt:lpstr>
      <vt:lpstr>  Содержательный анализ выполнения заданий 2 части КИМ ЕГЭ   </vt:lpstr>
      <vt:lpstr>  Содержательный анализ выполнения заданий 2 части КИМ ЕГЭ   </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dc:creator>
  <cp:lastModifiedBy>User</cp:lastModifiedBy>
  <cp:revision>98</cp:revision>
  <dcterms:created xsi:type="dcterms:W3CDTF">2017-09-11T16:02:12Z</dcterms:created>
  <dcterms:modified xsi:type="dcterms:W3CDTF">2023-12-12T16:56:39Z</dcterms:modified>
</cp:coreProperties>
</file>